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4" r:id="rId5"/>
    <p:sldMasterId id="2147483668" r:id="rId6"/>
    <p:sldMasterId id="2147483680" r:id="rId7"/>
  </p:sldMasterIdLst>
  <p:notesMasterIdLst>
    <p:notesMasterId r:id="rId59"/>
  </p:notesMasterIdLst>
  <p:sldIdLst>
    <p:sldId id="256" r:id="rId8"/>
    <p:sldId id="2147229173" r:id="rId9"/>
    <p:sldId id="290" r:id="rId10"/>
    <p:sldId id="9162" r:id="rId11"/>
    <p:sldId id="2147229162" r:id="rId12"/>
    <p:sldId id="2147229159" r:id="rId13"/>
    <p:sldId id="2147229160" r:id="rId14"/>
    <p:sldId id="285" r:id="rId15"/>
    <p:sldId id="2147229164" r:id="rId16"/>
    <p:sldId id="2147229163" r:id="rId17"/>
    <p:sldId id="2147229161" r:id="rId18"/>
    <p:sldId id="2147229171" r:id="rId19"/>
    <p:sldId id="2147229165" r:id="rId20"/>
    <p:sldId id="2147229168" r:id="rId21"/>
    <p:sldId id="2147229169" r:id="rId22"/>
    <p:sldId id="2147229170" r:id="rId23"/>
    <p:sldId id="2147229167" r:id="rId24"/>
    <p:sldId id="2147229172" r:id="rId25"/>
    <p:sldId id="2147229174" r:id="rId26"/>
    <p:sldId id="2147229176" r:id="rId27"/>
    <p:sldId id="2147229177" r:id="rId28"/>
    <p:sldId id="2147229178" r:id="rId29"/>
    <p:sldId id="2147229179" r:id="rId30"/>
    <p:sldId id="2147229180" r:id="rId31"/>
    <p:sldId id="2147229181" r:id="rId32"/>
    <p:sldId id="2147229182" r:id="rId33"/>
    <p:sldId id="2147229183" r:id="rId34"/>
    <p:sldId id="2147229186" r:id="rId35"/>
    <p:sldId id="2147229187" r:id="rId36"/>
    <p:sldId id="2147229190" r:id="rId37"/>
    <p:sldId id="2147229191" r:id="rId38"/>
    <p:sldId id="2147229188" r:id="rId39"/>
    <p:sldId id="2147229189" r:id="rId40"/>
    <p:sldId id="2147229184" r:id="rId41"/>
    <p:sldId id="2147229185" r:id="rId42"/>
    <p:sldId id="2147229175" r:id="rId43"/>
    <p:sldId id="2147229192" r:id="rId44"/>
    <p:sldId id="2147229193" r:id="rId45"/>
    <p:sldId id="2147229204" r:id="rId46"/>
    <p:sldId id="2147229195" r:id="rId47"/>
    <p:sldId id="2147229196" r:id="rId48"/>
    <p:sldId id="2147229194" r:id="rId49"/>
    <p:sldId id="2147229197" r:id="rId50"/>
    <p:sldId id="2147229198" r:id="rId51"/>
    <p:sldId id="2147229201" r:id="rId52"/>
    <p:sldId id="2147229203" r:id="rId53"/>
    <p:sldId id="2147229202" r:id="rId54"/>
    <p:sldId id="2147229199" r:id="rId55"/>
    <p:sldId id="2147229205" r:id="rId56"/>
    <p:sldId id="2147229206" r:id="rId57"/>
    <p:sldId id="267" r:id="rId5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B57F3F4-15BE-4934-9B17-942829540734}">
          <p14:sldIdLst>
            <p14:sldId id="256"/>
          </p14:sldIdLst>
        </p14:section>
        <p14:section name="Workshop 1" id="{9D8DCE7A-4777-47B4-8E32-862BC3C17A52}">
          <p14:sldIdLst>
            <p14:sldId id="2147229173"/>
            <p14:sldId id="290"/>
            <p14:sldId id="9162"/>
            <p14:sldId id="2147229162"/>
            <p14:sldId id="2147229159"/>
            <p14:sldId id="2147229160"/>
            <p14:sldId id="285"/>
            <p14:sldId id="2147229164"/>
            <p14:sldId id="2147229163"/>
            <p14:sldId id="2147229161"/>
            <p14:sldId id="2147229171"/>
            <p14:sldId id="2147229165"/>
            <p14:sldId id="2147229168"/>
            <p14:sldId id="2147229169"/>
            <p14:sldId id="2147229170"/>
            <p14:sldId id="2147229167"/>
            <p14:sldId id="2147229172"/>
          </p14:sldIdLst>
        </p14:section>
        <p14:section name="Session #2" id="{7E1799ED-CFD5-4B94-9437-B07992C493BD}">
          <p14:sldIdLst>
            <p14:sldId id="2147229174"/>
            <p14:sldId id="2147229176"/>
            <p14:sldId id="2147229177"/>
            <p14:sldId id="2147229178"/>
            <p14:sldId id="2147229179"/>
            <p14:sldId id="2147229180"/>
            <p14:sldId id="2147229181"/>
            <p14:sldId id="2147229182"/>
            <p14:sldId id="2147229183"/>
            <p14:sldId id="2147229186"/>
            <p14:sldId id="2147229187"/>
            <p14:sldId id="2147229190"/>
            <p14:sldId id="2147229191"/>
            <p14:sldId id="2147229188"/>
            <p14:sldId id="2147229189"/>
            <p14:sldId id="2147229184"/>
            <p14:sldId id="2147229185"/>
            <p14:sldId id="2147229175"/>
          </p14:sldIdLst>
        </p14:section>
        <p14:section name="Workshop #3" id="{0155DB5C-350C-4ED5-9ED3-D5CE8DD930BF}">
          <p14:sldIdLst>
            <p14:sldId id="2147229192"/>
            <p14:sldId id="2147229193"/>
            <p14:sldId id="2147229204"/>
            <p14:sldId id="2147229195"/>
            <p14:sldId id="2147229196"/>
            <p14:sldId id="2147229194"/>
            <p14:sldId id="2147229197"/>
            <p14:sldId id="2147229198"/>
            <p14:sldId id="2147229201"/>
            <p14:sldId id="2147229203"/>
            <p14:sldId id="2147229202"/>
            <p14:sldId id="2147229199"/>
            <p14:sldId id="2147229205"/>
            <p14:sldId id="214722920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a.nachabe" initials="l" lastIdx="17" clrIdx="0"/>
  <p:cmAuthor id="2" name="NACHABE Lina - externe" initials="NLe" lastIdx="1" clrIdx="1">
    <p:extLst>
      <p:ext uri="{19B8F6BF-5375-455C-9EA6-DF929625EA0E}">
        <p15:presenceInfo xmlns:p15="http://schemas.microsoft.com/office/powerpoint/2012/main" userId="S::lina-externe.nachabe@edf.fr::6c455cee-bcbd-46ae-838a-f410209119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FFDEAD"/>
    <a:srgbClr val="00FA9A"/>
    <a:srgbClr val="D3B227"/>
    <a:srgbClr val="673484"/>
    <a:srgbClr val="A445DF"/>
    <a:srgbClr val="F2BCC5"/>
    <a:srgbClr val="005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3B1B4-1C28-4520-B856-67539C4837B9}" v="264" dt="2024-02-02T13:39:1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62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261CC-182B-4CA8-8C55-3D1CEBBC8C3A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A1523-D8A2-4253-8AEA-F8C11AC5F0B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9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56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90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316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737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147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95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7488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157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Semantic inter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92B112A-BC46-44EE-964C-AA27779CED30}" type="slidenum"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067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07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Semantic inter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92B112A-BC46-44EE-964C-AA27779CED30}" type="slidenum"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0992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C04EB-4E3C-4237-93B3-F810D74694A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4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C04EB-4E3C-4237-93B3-F810D74694A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60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940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36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185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010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407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3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4824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99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265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10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6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329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386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498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140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586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986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949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8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C04EB-4E3C-4237-93B3-F810D74694A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025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823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39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967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9779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534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37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C04EB-4E3C-4237-93B3-F810D74694A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033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9535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430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of CSDM modules EDS et </a:t>
            </a:r>
          </a:p>
          <a:p>
            <a:endParaRPr lang="fr-FR" dirty="0"/>
          </a:p>
          <a:p>
            <a:r>
              <a:rPr lang="fr-FR" dirty="0"/>
              <a:t>Data Storage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8AB2D-32DC-4089-B88F-DDF6C9176421}" type="slidenum">
              <a:rPr kumimoji="0" lang="fr-FR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34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w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w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w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AC9D6-FD1A-ABCE-20FC-58D1B755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0" y="273599"/>
            <a:ext cx="5317920" cy="3149683"/>
          </a:xfrm>
        </p:spPr>
        <p:txBody>
          <a:bodyPr anchor="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351E3AC-DAA1-F215-43B1-01003045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 October 2023</a:t>
            </a:r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18296B-9F02-F184-2323-B74C3D39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Profiling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5125D60-1C70-F36C-EA4E-D5A9866C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Slide </a:t>
            </a:r>
            <a:fld id="{7EECB542-B084-44D5-9597-A940A1635294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469B361-BD52-87D3-5C26-025ACE18F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275" y="3522427"/>
            <a:ext cx="5316538" cy="236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70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E52BE8D-F595-4E7D-A0FC-3DA71BD7010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06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033BDA3-BA56-4AF7-BFAA-0742570268C4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209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B0E2EAF-C043-4A84-A4CA-7634D05D8534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367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4487D47-423F-4B1E-837C-79C8950E55E6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014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A6F8C6A-AE00-475E-A037-4933203E4DB5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379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FDAA3-59AE-BB2D-F630-B83BD84B1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C7DB4A-1FF2-94C7-A1B2-C16FD72C6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B6F057-750C-825B-878C-0A4236C6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3C1B07-FB14-FEE6-90F6-3E1D8402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B7E42D-62B6-779D-B657-F2256C30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C0D5-94E0-4024-955A-8A1AA4A62B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013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3rd option" userDrawn="1">
  <p:cSld name="Standard layout 3rd option">
    <p:bg>
      <p:bgPr>
        <a:solidFill>
          <a:srgbClr val="2B485C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 t="7575" b="7575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00097" y="294971"/>
            <a:ext cx="1381707" cy="42009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761706" y="6490243"/>
            <a:ext cx="120018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 preserve="1" userDrawn="1">
  <p:cSld name="Pro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085F0-E333-8FCB-E46C-54D379C96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7" b="15313"/>
          <a:stretch/>
        </p:blipFill>
        <p:spPr>
          <a:xfrm>
            <a:off x="0" y="2"/>
            <a:ext cx="609600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2CC0C-9897-8211-DC98-92D72994E7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64805" y="2792403"/>
            <a:ext cx="4187627" cy="1273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19BBF-29C3-9F58-D83C-7B6E352000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0120" y="6490243"/>
            <a:ext cx="1200189" cy="255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C4D6FD-105F-FFFB-540D-A8E9DF41286E}"/>
              </a:ext>
            </a:extLst>
          </p:cNvPr>
          <p:cNvSpPr txBox="1"/>
          <p:nvPr userDrawn="1"/>
        </p:nvSpPr>
        <p:spPr>
          <a:xfrm>
            <a:off x="448674" y="6001855"/>
            <a:ext cx="519865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333" b="0" i="0" u="sng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O</a:t>
            </a:r>
            <a:r>
              <a:rPr lang="en-GB" sz="1333" b="0" i="0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rchestrating an interoperable sovereign federated </a:t>
            </a:r>
            <a:r>
              <a:rPr lang="en-GB" sz="1333" b="0" i="0" u="sng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M</a:t>
            </a:r>
            <a:r>
              <a:rPr lang="en-GB" sz="1333" b="0" i="0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ulti-vector </a:t>
            </a:r>
            <a:r>
              <a:rPr lang="en-GB" sz="1333" b="0" i="0" u="sng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E</a:t>
            </a:r>
            <a:r>
              <a:rPr lang="en-GB" sz="1333" b="0" i="0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nergy data space built on open standards and ready for </a:t>
            </a:r>
            <a:r>
              <a:rPr lang="en-GB" sz="1333" b="0" i="0" u="sng" dirty="0" err="1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GA</a:t>
            </a:r>
            <a:r>
              <a:rPr lang="en-GB" sz="1333" b="0" i="0" dirty="0" err="1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ia</a:t>
            </a:r>
            <a:r>
              <a:rPr lang="en-GB" sz="1333" b="0" i="0" dirty="0">
                <a:solidFill>
                  <a:schemeClr val="bg1"/>
                </a:solidFill>
                <a:latin typeface="Source Sans Pro Black" panose="020B0503030403020204" pitchFamily="34" charset="0"/>
                <a:ea typeface="Montserrat"/>
                <a:cs typeface="Montserrat"/>
                <a:sym typeface="Montserrat"/>
              </a:rPr>
              <a:t>-X</a:t>
            </a:r>
          </a:p>
        </p:txBody>
      </p:sp>
    </p:spTree>
    <p:extLst>
      <p:ext uri="{BB962C8B-B14F-4D97-AF65-F5344CB8AC3E}">
        <p14:creationId xmlns:p14="http://schemas.microsoft.com/office/powerpoint/2010/main" val="79243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 type="title" preserve="1">
  <p:cSld name="1_Pro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085F0-E333-8FCB-E46C-54D379C96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7" b="15313"/>
          <a:stretch/>
        </p:blipFill>
        <p:spPr>
          <a:xfrm>
            <a:off x="0" y="2"/>
            <a:ext cx="6096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4C5586-667F-CB16-99BA-D809A64DF1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339" y="528917"/>
            <a:ext cx="2801124" cy="851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C33B7-4827-A857-6239-2202B611C2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1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2nd option" preserve="1">
  <p:cSld name="Standard layout 2nd option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>
            <a:extLst>
              <a:ext uri="{FF2B5EF4-FFF2-40B4-BE49-F238E27FC236}">
                <a16:creationId xmlns:a16="http://schemas.microsoft.com/office/drawing/2014/main" id="{D193D134-6222-3F13-1549-D482FEB19A16}"/>
              </a:ext>
            </a:extLst>
          </p:cNvPr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ED610F9E-4959-3CCD-7525-D192756A5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bg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55FC5-9798-5C6A-A73B-1AE49CD07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099" y="170714"/>
            <a:ext cx="1319804" cy="401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69938-E9A8-1517-8FFD-33B0E4436B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4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782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2nd option" preserve="1" userDrawn="1">
  <p:cSld name="1_Standard layout 2nd option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4F018-A49A-2765-21A8-97A0D26F2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659" r="-192" b="58396"/>
          <a:stretch/>
        </p:blipFill>
        <p:spPr>
          <a:xfrm>
            <a:off x="-10633" y="-10632"/>
            <a:ext cx="12240000" cy="722835"/>
          </a:xfrm>
          <a:prstGeom prst="rect">
            <a:avLst/>
          </a:prstGeom>
        </p:spPr>
      </p:pic>
      <p:sp>
        <p:nvSpPr>
          <p:cNvPr id="2" name="Google Shape;6;p1">
            <a:extLst>
              <a:ext uri="{FF2B5EF4-FFF2-40B4-BE49-F238E27FC236}">
                <a16:creationId xmlns:a16="http://schemas.microsoft.com/office/drawing/2014/main" id="{ED610F9E-4959-3CCD-7525-D192756A5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chemeClr val="bg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55FC5-9798-5C6A-A73B-1AE49CD073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99" y="170714"/>
            <a:ext cx="1319804" cy="401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69938-E9A8-1517-8FFD-33B0E4436B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C507D2-8778-44CA-8322-F25BE287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093" y="151368"/>
            <a:ext cx="8351808" cy="38820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973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2nd option" preserve="1">
  <p:cSld name="1_Standard layout 2nd option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FF2B5EF4-FFF2-40B4-BE49-F238E27FC236}">
                <a16:creationId xmlns:a16="http://schemas.microsoft.com/office/drawing/2014/main" id="{ED610F9E-4959-3CCD-7525-D192756A5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rgbClr val="2B485C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212BD-6973-8CC1-B256-BB7C1945B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821" y="170518"/>
            <a:ext cx="1321083" cy="401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2E6EC-F08D-A24C-83D8-3837DE04EC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3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2nd option" preserve="1">
  <p:cSld name="1_Standard layout 2nd option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FF2B5EF4-FFF2-40B4-BE49-F238E27FC236}">
                <a16:creationId xmlns:a16="http://schemas.microsoft.com/office/drawing/2014/main" id="{ED610F9E-4959-3CCD-7525-D192756A5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rgbClr val="2B485C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2E6EC-F08D-A24C-83D8-3837DE04EC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  <p:sp>
        <p:nvSpPr>
          <p:cNvPr id="5" name="Google Shape;8;p1">
            <a:extLst>
              <a:ext uri="{FF2B5EF4-FFF2-40B4-BE49-F238E27FC236}">
                <a16:creationId xmlns:a16="http://schemas.microsoft.com/office/drawing/2014/main" id="{A698D1EE-6920-01F6-0756-DF5D37C590E0}"/>
              </a:ext>
            </a:extLst>
          </p:cNvPr>
          <p:cNvSpPr/>
          <p:nvPr userDrawn="1"/>
        </p:nvSpPr>
        <p:spPr>
          <a:xfrm>
            <a:off x="0" y="2"/>
            <a:ext cx="6096000" cy="6858001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5F771-F3C9-D048-591F-990F9242D9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99" y="170714"/>
            <a:ext cx="1319804" cy="4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14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2nd option" preserve="1">
  <p:cSld name="1_Standard layout 2nd option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;p1">
            <a:extLst>
              <a:ext uri="{FF2B5EF4-FFF2-40B4-BE49-F238E27FC236}">
                <a16:creationId xmlns:a16="http://schemas.microsoft.com/office/drawing/2014/main" id="{1FA96A5F-4D41-191D-DBCA-B6AEE837DE9B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6696B8">
              <a:alpha val="3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ED610F9E-4959-3CCD-7525-D192756A5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rgbClr val="2B485C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D193D134-6222-3F13-1549-D482FEB19A16}"/>
              </a:ext>
            </a:extLst>
          </p:cNvPr>
          <p:cNvSpPr/>
          <p:nvPr userDrawn="1"/>
        </p:nvSpPr>
        <p:spPr>
          <a:xfrm>
            <a:off x="0" y="0"/>
            <a:ext cx="6096000" cy="720000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55FC5-9798-5C6A-A73B-1AE49CD07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099" y="170714"/>
            <a:ext cx="1319804" cy="401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F1130-BC49-734C-1462-EE1227F292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2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2nd option" preserve="1" userDrawn="1">
  <p:cSld name="1_Standard layout 2nd option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FF2B5EF4-FFF2-40B4-BE49-F238E27FC236}">
                <a16:creationId xmlns:a16="http://schemas.microsoft.com/office/drawing/2014/main" id="{ED610F9E-4959-3CCD-7525-D192756A5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rgbClr val="2B485C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9B42B82B-B9FE-DDC7-FB49-09F57132D3EB}"/>
              </a:ext>
            </a:extLst>
          </p:cNvPr>
          <p:cNvSpPr/>
          <p:nvPr userDrawn="1"/>
        </p:nvSpPr>
        <p:spPr>
          <a:xfrm>
            <a:off x="720000" y="0"/>
            <a:ext cx="1680000" cy="720000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C9632-6337-4A43-BC62-F36BBF9FB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099" y="170714"/>
            <a:ext cx="1319804" cy="401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97959-CA14-7701-F488-2F04E1AD2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0427" y="6490243"/>
            <a:ext cx="1201468" cy="255904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826765-463E-4649-D6F2-D2DD375836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DA40A-A979-6256-5DF6-9D0C69A5B4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39873" y="170518"/>
            <a:ext cx="1321083" cy="4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8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 3rd option" preserve="1">
  <p:cSld name="Standard layout 3rd option">
    <p:bg>
      <p:bgPr>
        <a:solidFill>
          <a:srgbClr val="2B485C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167F4C-C21C-FA9B-E1CF-4DD011BA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575" b="7575"/>
          <a:stretch/>
        </p:blipFill>
        <p:spPr>
          <a:xfrm>
            <a:off x="1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3253AC-E8F9-220D-61EF-49ECA0BA0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100" y="294971"/>
            <a:ext cx="1381707" cy="420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7E6C7-825C-77B3-A34A-F907D84DB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61707" y="6490243"/>
            <a:ext cx="1200189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5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Project" preserve="1" userDrawn="1">
  <p:cSld name="Pro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 t="9687" b="15313"/>
          <a:stretch/>
        </p:blipFill>
        <p:spPr bwMode="auto">
          <a:xfrm>
            <a:off x="0" y="1"/>
            <a:ext cx="6096000" cy="6858001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64805" y="2792402"/>
            <a:ext cx="4187627" cy="1273199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4780119" y="6490243"/>
            <a:ext cx="120018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14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Project" type="title" preserve="1" userDrawn="1">
  <p:cSld name="1_Pro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 t="9687" b="15313"/>
          <a:stretch/>
        </p:blipFill>
        <p:spPr bwMode="auto">
          <a:xfrm>
            <a:off x="0" y="1"/>
            <a:ext cx="6096000" cy="6858001"/>
          </a:xfrm>
          <a:prstGeom prst="rect">
            <a:avLst/>
          </a:prstGeom>
        </p:spPr>
      </p:pic>
      <p:sp>
        <p:nvSpPr>
          <p:cNvPr id="5" name="TextBox 1"/>
          <p:cNvSpPr txBox="1"/>
          <p:nvPr userDrawn="1"/>
        </p:nvSpPr>
        <p:spPr bwMode="auto">
          <a:xfrm>
            <a:off x="448672" y="6001855"/>
            <a:ext cx="527977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lang="en-GB" sz="1467" b="1" i="0" u="sng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O</a:t>
            </a:r>
            <a:r>
              <a:rPr lang="en-GB" sz="1467" b="1" i="0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rchestrating an interoperable sovereign federated </a:t>
            </a:r>
            <a:r>
              <a:rPr lang="en-GB" sz="1467" b="1" i="0" u="sng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M</a:t>
            </a:r>
            <a:r>
              <a:rPr lang="en-GB" sz="1467" b="1" i="0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ulti-vector </a:t>
            </a:r>
            <a:r>
              <a:rPr lang="en-GB" sz="1467" b="1" i="0" u="sng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E</a:t>
            </a:r>
            <a:r>
              <a:rPr lang="en-GB" sz="1467" b="1" i="0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nergy data space built on open standards and ready for </a:t>
            </a:r>
            <a:r>
              <a:rPr lang="en-GB" sz="1467" b="1" i="0" u="sng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GA</a:t>
            </a:r>
            <a:r>
              <a:rPr lang="en-GB" sz="1467" b="1" i="0">
                <a:solidFill>
                  <a:schemeClr val="bg1"/>
                </a:solidFill>
                <a:latin typeface="Calibri"/>
                <a:ea typeface="Montserrat"/>
                <a:cs typeface="Calibri"/>
              </a:rPr>
              <a:t>ia-X</a:t>
            </a:r>
            <a:endParaRPr sz="2400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8338" y="528917"/>
            <a:ext cx="2801124" cy="851648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54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" userDrawn="1">
  <p:cSld name="Standard layout">
    <p:bg>
      <p:bgPr>
        <a:solidFill>
          <a:srgbClr val="2B485C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fld id="{00000000-1234-1234-1234-123412341234}" type="slidenum">
              <a:rPr lang="en"/>
              <a:t>‹N°›</a:t>
            </a:fld>
            <a:endParaRPr lang="en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00098" y="170713"/>
            <a:ext cx="1319804" cy="401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761706" y="6490243"/>
            <a:ext cx="120018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68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2nd option" preserve="1" userDrawn="1">
  <p:cSld name="Standard layout 2nd option"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rcRect t="37659" r="-191" b="58396"/>
          <a:stretch/>
        </p:blipFill>
        <p:spPr bwMode="auto">
          <a:xfrm>
            <a:off x="-1" y="1"/>
            <a:ext cx="12191999" cy="720000"/>
          </a:xfrm>
          <a:prstGeom prst="rect">
            <a:avLst/>
          </a:prstGeom>
        </p:spPr>
      </p:pic>
      <p:sp>
        <p:nvSpPr>
          <p:cNvPr id="5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fld id="{00000000-1234-1234-1234-123412341234}" type="slidenum">
              <a:rPr lang="en"/>
              <a:t>‹N°›</a:t>
            </a:fld>
            <a:endParaRPr lang="en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00098" y="170713"/>
            <a:ext cx="1319804" cy="401271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8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742C3DE-2D4E-486D-AD00-DAB298E773D9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018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2nd option" preserve="1" userDrawn="1">
  <p:cSld name="1_Standard layout 2nd option"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 b="0" i="0">
                <a:solidFill>
                  <a:srgbClr val="2B485C"/>
                </a:solidFill>
                <a:latin typeface="Calibri"/>
                <a:cs typeface="Calibri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fld id="{00000000-1234-1234-1234-123412341234}" type="slidenum">
              <a:rPr lang="en"/>
              <a:t>‹N°›</a:t>
            </a:fld>
            <a:endParaRPr lang="en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98820" y="170517"/>
            <a:ext cx="1321083" cy="40166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76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2nd option" preserve="1" userDrawn="1">
  <p:cSld name="1_Standard layout 2nd option"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 b="0" i="0">
                <a:solidFill>
                  <a:srgbClr val="2B485C"/>
                </a:solidFill>
                <a:latin typeface="Calibri"/>
                <a:cs typeface="Calibri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fld id="{00000000-1234-1234-1234-123412341234}" type="slidenum">
              <a:rPr lang="en"/>
              <a:t>‹N°›</a:t>
            </a:fld>
            <a:endParaRPr lang="en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760427" y="6490243"/>
            <a:ext cx="1201468" cy="255904"/>
          </a:xfrm>
          <a:prstGeom prst="rect">
            <a:avLst/>
          </a:prstGeom>
        </p:spPr>
      </p:pic>
      <p:sp>
        <p:nvSpPr>
          <p:cNvPr id="6" name="Google Shape;8;p1"/>
          <p:cNvSpPr/>
          <p:nvPr userDrawn="1"/>
        </p:nvSpPr>
        <p:spPr bwMode="auto">
          <a:xfrm>
            <a:off x="0" y="1"/>
            <a:ext cx="6096000" cy="6858001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00098" y="170713"/>
            <a:ext cx="1319804" cy="4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2nd option" preserve="1" userDrawn="1">
  <p:cSld name="1_Standard layout 2nd option"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8;p1"/>
          <p:cNvSpPr/>
          <p:nvPr userDrawn="1"/>
        </p:nvSpPr>
        <p:spPr bwMode="auto">
          <a:xfrm>
            <a:off x="0" y="-1"/>
            <a:ext cx="6096000" cy="6858001"/>
          </a:xfrm>
          <a:prstGeom prst="rect">
            <a:avLst/>
          </a:prstGeom>
          <a:solidFill>
            <a:srgbClr val="6696B8">
              <a:alpha val="3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/>
          </a:p>
        </p:txBody>
      </p:sp>
      <p:sp>
        <p:nvSpPr>
          <p:cNvPr id="5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 b="0" i="0">
                <a:solidFill>
                  <a:srgbClr val="2B485C"/>
                </a:solidFill>
                <a:latin typeface="Calibri"/>
                <a:cs typeface="Calibri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fld id="{00000000-1234-1234-1234-123412341234}" type="slidenum">
              <a:rPr lang="en"/>
              <a:t>‹N°›</a:t>
            </a:fld>
            <a:endParaRPr lang="en"/>
          </a:p>
        </p:txBody>
      </p:sp>
      <p:sp>
        <p:nvSpPr>
          <p:cNvPr id="6" name="Google Shape;8;p1"/>
          <p:cNvSpPr/>
          <p:nvPr userDrawn="1"/>
        </p:nvSpPr>
        <p:spPr bwMode="auto">
          <a:xfrm>
            <a:off x="0" y="0"/>
            <a:ext cx="6096000" cy="720000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00098" y="170713"/>
            <a:ext cx="1319804" cy="401271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760427" y="6490243"/>
            <a:ext cx="120146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177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2nd option" preserve="1" userDrawn="1">
  <p:cSld name="1_Standard layout 2nd option"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1280000" y="243171"/>
            <a:ext cx="731600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 b="0" i="0">
                <a:solidFill>
                  <a:srgbClr val="2B485C"/>
                </a:solidFill>
                <a:latin typeface="Calibri"/>
                <a:cs typeface="Calibri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fld id="{00000000-1234-1234-1234-123412341234}" type="slidenum">
              <a:rPr lang="en"/>
              <a:t>‹N°›</a:t>
            </a:fld>
            <a:endParaRPr lang="en"/>
          </a:p>
        </p:txBody>
      </p:sp>
      <p:sp>
        <p:nvSpPr>
          <p:cNvPr id="5" name="Google Shape;8;p1"/>
          <p:cNvSpPr/>
          <p:nvPr userDrawn="1"/>
        </p:nvSpPr>
        <p:spPr bwMode="auto">
          <a:xfrm>
            <a:off x="720000" y="0"/>
            <a:ext cx="1680000" cy="720000"/>
          </a:xfrm>
          <a:prstGeom prst="rect">
            <a:avLst/>
          </a:prstGeom>
          <a:solidFill>
            <a:srgbClr val="2B485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00098" y="170713"/>
            <a:ext cx="1319804" cy="40127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760427" y="6490243"/>
            <a:ext cx="1201468" cy="255904"/>
          </a:xfrm>
          <a:prstGeom prst="rect">
            <a:avLst/>
          </a:prstGeom>
        </p:spPr>
      </p:pic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639872" y="170517"/>
            <a:ext cx="1321083" cy="4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5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3rd option" preserve="1" userDrawn="1">
  <p:cSld name="Standard layout 3rd option">
    <p:bg>
      <p:bgPr>
        <a:solidFill>
          <a:srgbClr val="2B485C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 t="7575" b="7575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00097" y="294971"/>
            <a:ext cx="1381707" cy="42009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761706" y="6490243"/>
            <a:ext cx="120018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1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 layout 3rd option" userDrawn="1">
  <p:cSld name="1_Standard layout 3rd option">
    <p:bg>
      <p:bgPr>
        <a:solidFill>
          <a:srgbClr val="2B485C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;p8"/>
          <p:cNvSpPr/>
          <p:nvPr/>
        </p:nvSpPr>
        <p:spPr bwMode="auto">
          <a:xfrm>
            <a:off x="0" y="-37833"/>
            <a:ext cx="12192000" cy="1412000"/>
          </a:xfrm>
          <a:prstGeom prst="rect">
            <a:avLst/>
          </a:prstGeom>
          <a:solidFill>
            <a:srgbClr val="2B48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618704" y="2675808"/>
            <a:ext cx="4954592" cy="150638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761706" y="6490243"/>
            <a:ext cx="1200188" cy="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5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539DF91-4B3E-4CF8-A583-7D120337F5A8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91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75E7D08-D213-4EA7-A55F-46BC02E60D2C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53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6E9F1C9-E9A7-4F81-9367-0E8977BED45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55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E8E6AAE-DA09-4550-AF3B-A43634F4C8C0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9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940120" y="151200"/>
            <a:ext cx="8351280" cy="17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45AD9D1-5036-41B7-94D5-1C9F41B93142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95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3A41411-B7EA-4D9B-970E-9D619DC6A856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2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image" Target="../media/image6.wmf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;p11"/>
          <p:cNvPicPr/>
          <p:nvPr/>
        </p:nvPicPr>
        <p:blipFill>
          <a:blip r:embed="rId4"/>
          <a:srcRect t="9682" b="15309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 w="0">
            <a:noFill/>
          </a:ln>
        </p:spPr>
      </p:pic>
      <p:sp>
        <p:nvSpPr>
          <p:cNvPr id="7" name="Google Shape;8;p11"/>
          <p:cNvSpPr/>
          <p:nvPr/>
        </p:nvSpPr>
        <p:spPr>
          <a:xfrm>
            <a:off x="448560" y="6001920"/>
            <a:ext cx="5197680" cy="70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350" b="0" u="sng" strike="noStrike" spc="-1">
                <a:solidFill>
                  <a:srgbClr val="FFFFFF"/>
                </a:solidFill>
                <a:uFillTx/>
                <a:latin typeface="Source Sans Pro Black"/>
                <a:ea typeface="Source Sans Pro Black"/>
              </a:rPr>
              <a:t>O</a:t>
            </a:r>
            <a:r>
              <a:rPr lang="fr-FR" sz="1350" b="0" strike="noStrike" spc="-1">
                <a:solidFill>
                  <a:srgbClr val="FFFFFF"/>
                </a:solidFill>
                <a:latin typeface="Source Sans Pro Black"/>
                <a:ea typeface="Source Sans Pro Black"/>
              </a:rPr>
              <a:t>rchestrating an interoperable sovereign federated </a:t>
            </a:r>
            <a:r>
              <a:rPr lang="fr-FR" sz="1350" b="0" u="sng" strike="noStrike" spc="-1">
                <a:solidFill>
                  <a:srgbClr val="FFFFFF"/>
                </a:solidFill>
                <a:uFillTx/>
                <a:latin typeface="Source Sans Pro Black"/>
                <a:ea typeface="Source Sans Pro Black"/>
              </a:rPr>
              <a:t>M</a:t>
            </a:r>
            <a:r>
              <a:rPr lang="fr-FR" sz="1350" b="0" strike="noStrike" spc="-1">
                <a:solidFill>
                  <a:srgbClr val="FFFFFF"/>
                </a:solidFill>
                <a:latin typeface="Source Sans Pro Black"/>
                <a:ea typeface="Source Sans Pro Black"/>
              </a:rPr>
              <a:t>ulti-vector </a:t>
            </a:r>
            <a:r>
              <a:rPr lang="fr-FR" sz="1350" b="0" u="sng" strike="noStrike" spc="-1">
                <a:solidFill>
                  <a:srgbClr val="FFFFFF"/>
                </a:solidFill>
                <a:uFillTx/>
                <a:latin typeface="Source Sans Pro Black"/>
                <a:ea typeface="Source Sans Pro Black"/>
              </a:rPr>
              <a:t>E</a:t>
            </a:r>
            <a:r>
              <a:rPr lang="fr-FR" sz="1350" b="0" strike="noStrike" spc="-1">
                <a:solidFill>
                  <a:srgbClr val="FFFFFF"/>
                </a:solidFill>
                <a:latin typeface="Source Sans Pro Black"/>
                <a:ea typeface="Source Sans Pro Black"/>
              </a:rPr>
              <a:t>nergy data space built on open standards and ready for </a:t>
            </a:r>
            <a:r>
              <a:rPr lang="fr-FR" sz="1350" b="0" u="sng" strike="noStrike" spc="-1">
                <a:solidFill>
                  <a:srgbClr val="FFFFFF"/>
                </a:solidFill>
                <a:uFillTx/>
                <a:latin typeface="Source Sans Pro Black"/>
                <a:ea typeface="Source Sans Pro Black"/>
              </a:rPr>
              <a:t>GA</a:t>
            </a:r>
            <a:r>
              <a:rPr lang="fr-FR" sz="1350" b="0" strike="noStrike" spc="-1">
                <a:solidFill>
                  <a:srgbClr val="FFFFFF"/>
                </a:solidFill>
                <a:latin typeface="Source Sans Pro Black"/>
                <a:ea typeface="Source Sans Pro Black"/>
              </a:rPr>
              <a:t>ia-X</a:t>
            </a:r>
            <a:endParaRPr lang="en-US" sz="1350" b="0" strike="noStrike" spc="-1">
              <a:latin typeface="Arial"/>
            </a:endParaRPr>
          </a:p>
        </p:txBody>
      </p:sp>
      <p:pic>
        <p:nvPicPr>
          <p:cNvPr id="2" name="Google Shape;9;p11"/>
          <p:cNvPicPr/>
          <p:nvPr/>
        </p:nvPicPr>
        <p:blipFill>
          <a:blip r:embed="rId5"/>
          <a:stretch/>
        </p:blipFill>
        <p:spPr>
          <a:xfrm>
            <a:off x="588240" y="528840"/>
            <a:ext cx="2800080" cy="85068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0;p11"/>
          <p:cNvPicPr/>
          <p:nvPr/>
        </p:nvPicPr>
        <p:blipFill>
          <a:blip r:embed="rId6"/>
          <a:stretch/>
        </p:blipFill>
        <p:spPr>
          <a:xfrm>
            <a:off x="10760400" y="6490080"/>
            <a:ext cx="1200240" cy="254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63640" y="273600"/>
            <a:ext cx="531792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63640" y="1604520"/>
            <a:ext cx="5317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6BEF3C4A-70EF-1258-ED20-5F98CAFBE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27130" y="6374416"/>
            <a:ext cx="1374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19 October 2023</a:t>
            </a:r>
            <a:endParaRPr lang="en-GB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6FD7F9F7-E339-7D4C-8F51-0C47B1F51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22120" y="5990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Profiling workshop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CD7CFBE-0F43-E0DD-3E01-12C21F2ED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379" y="6370320"/>
            <a:ext cx="137420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 Slide </a:t>
            </a:r>
            <a:fld id="{7EECB542-B084-44D5-9597-A940A1635294}" type="slidenum">
              <a:rPr lang="en-GB" smtClean="0"/>
              <a:pPr/>
              <a:t>‹N°›</a:t>
            </a:fld>
            <a:endParaRPr lang="en-GB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C93C203-5363-10EE-A171-F5BABF64AF28}"/>
              </a:ext>
            </a:extLst>
          </p:cNvPr>
          <p:cNvCxnSpPr/>
          <p:nvPr userDrawn="1"/>
        </p:nvCxnSpPr>
        <p:spPr>
          <a:xfrm>
            <a:off x="6195060" y="6374416"/>
            <a:ext cx="411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E6EDE0E-E18B-3231-1443-B57705861385}"/>
              </a:ext>
            </a:extLst>
          </p:cNvPr>
          <p:cNvCxnSpPr>
            <a:cxnSpLocks/>
          </p:cNvCxnSpPr>
          <p:nvPr userDrawn="1"/>
        </p:nvCxnSpPr>
        <p:spPr>
          <a:xfrm>
            <a:off x="6206880" y="6035760"/>
            <a:ext cx="0" cy="7037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95F35B8-2B07-22F6-EBA1-0C9FA316B78B}"/>
              </a:ext>
            </a:extLst>
          </p:cNvPr>
          <p:cNvCxnSpPr>
            <a:cxnSpLocks/>
          </p:cNvCxnSpPr>
          <p:nvPr userDrawn="1"/>
        </p:nvCxnSpPr>
        <p:spPr>
          <a:xfrm>
            <a:off x="7601340" y="6370722"/>
            <a:ext cx="0" cy="3688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/>
          <p:nvPr/>
        </p:nvPicPr>
        <p:blipFill>
          <a:blip r:embed="rId16"/>
          <a:srcRect t="37659" r="-191" b="58396"/>
          <a:stretch/>
        </p:blipFill>
        <p:spPr>
          <a:xfrm>
            <a:off x="-10800" y="-10800"/>
            <a:ext cx="12239640" cy="7225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"/>
          </p:nvPr>
        </p:nvSpPr>
        <p:spPr>
          <a:xfrm>
            <a:off x="11279880" y="243000"/>
            <a:ext cx="731160" cy="255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defRPr lang="en" sz="1600" b="1" strike="noStrike" spc="-1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2D6842-9E90-405E-BC10-82E43DAFF133}" type="slidenum">
              <a:rPr lang="en" sz="1600" b="1" strike="noStrike" spc="-1">
                <a:solidFill>
                  <a:srgbClr val="FFFFFF"/>
                </a:solidFill>
                <a:latin typeface="Arial"/>
                <a:ea typeface="Arial"/>
              </a:rPr>
              <a:t>‹N°›</a:t>
            </a:fld>
            <a:endParaRPr lang="fr-FR" sz="1600" b="0" strike="noStrike" spc="-1">
              <a:latin typeface="Times New Roman"/>
            </a:endParaRPr>
          </a:p>
        </p:txBody>
      </p:sp>
      <p:pic>
        <p:nvPicPr>
          <p:cNvPr id="44" name="Picture 6"/>
          <p:cNvPicPr/>
          <p:nvPr/>
        </p:nvPicPr>
        <p:blipFill>
          <a:blip r:embed="rId17"/>
          <a:stretch/>
        </p:blipFill>
        <p:spPr>
          <a:xfrm>
            <a:off x="900000" y="170640"/>
            <a:ext cx="1319400" cy="40104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3"/>
          <p:cNvPicPr/>
          <p:nvPr/>
        </p:nvPicPr>
        <p:blipFill>
          <a:blip r:embed="rId18"/>
          <a:stretch/>
        </p:blipFill>
        <p:spPr>
          <a:xfrm>
            <a:off x="10760400" y="6490080"/>
            <a:ext cx="1200960" cy="25560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2940120" y="151200"/>
            <a:ext cx="8351280" cy="387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FFFFFF"/>
                </a:solidFill>
                <a:latin typeface="Arial"/>
                <a:ea typeface="Arial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35252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7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3502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9182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gcrmu_V8oGEzP8LdJoZoUTuRhioKaJr5/view" TargetMode="Externa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gcrmu_V8oGEzP8LdJoZoUTuRhioKaJr5/view" TargetMode="Externa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gcrmu_V8oGEzP8LdJoZoUTuRhioKaJr5/view" TargetMode="Externa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gcrmu_V8oGEzP8LdJoZoUTuRhioKaJr5/view" TargetMode="Externa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gcrmu_V8oGEzP8LdJoZoUTuRhioKaJr5/view" TargetMode="Externa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gcrmu_V8oGEzP8LdJoZoUTuRhioKaJr5/view" TargetMode="Externa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microsoft.com/office/2007/relationships/hdphoto" Target="../media/hdphoto3.wdp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4.wdp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499080" y="1290649"/>
            <a:ext cx="5692320" cy="1494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Omega-X Common Semantic Data Model-</a:t>
            </a:r>
            <a:b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</a:b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Flexibility Application Ontology </a:t>
            </a:r>
            <a:endParaRPr lang="en-US" sz="28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501120" y="4704819"/>
            <a:ext cx="5690880" cy="98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Fatma-Zohra </a:t>
            </a:r>
            <a:r>
              <a:rPr lang="en-US" sz="1600" b="1" strike="noStrike" spc="-1" dirty="0" err="1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Hannou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  <a:ea typeface="Arial"/>
            </a:endParaRPr>
          </a:p>
          <a:p>
            <a:pPr>
              <a:lnSpc>
                <a:spcPct val="150000"/>
              </a:lnSpc>
              <a:buNone/>
            </a:pPr>
            <a:r>
              <a:rPr lang="en-US" sz="1600" b="1" spc="-1" dirty="0">
                <a:solidFill>
                  <a:schemeClr val="tx2">
                    <a:lumMod val="50000"/>
                  </a:schemeClr>
                </a:solidFill>
                <a:latin typeface="Arial"/>
              </a:rPr>
              <a:t>EDF R&amp;D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92" name="CuadroTexto 4"/>
          <p:cNvSpPr/>
          <p:nvPr/>
        </p:nvSpPr>
        <p:spPr>
          <a:xfrm>
            <a:off x="6499080" y="5504760"/>
            <a:ext cx="60937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6/02/2024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6DD947-1AAB-4A98-D320-0EC0677CBD75}"/>
              </a:ext>
            </a:extLst>
          </p:cNvPr>
          <p:cNvSpPr txBox="1"/>
          <p:nvPr/>
        </p:nvSpPr>
        <p:spPr>
          <a:xfrm>
            <a:off x="6499080" y="3244334"/>
            <a:ext cx="629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trike="noStrike" spc="-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</a:rPr>
              <a:t>Workshops</a:t>
            </a:r>
            <a:endParaRPr lang="en-GB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4525297" y="515320"/>
            <a:ext cx="3141405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Infrastructure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Image 3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B463F20D-16D0-5771-DEA6-B9E75B4CB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00" y="1989731"/>
            <a:ext cx="6756064" cy="3998886"/>
          </a:xfrm>
          <a:prstGeom prst="rect">
            <a:avLst/>
          </a:prstGeom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F49C4F67-9881-9795-E092-FCB8E988E62C}"/>
              </a:ext>
            </a:extLst>
          </p:cNvPr>
          <p:cNvSpPr/>
          <p:nvPr/>
        </p:nvSpPr>
        <p:spPr>
          <a:xfrm>
            <a:off x="376866" y="1159471"/>
            <a:ext cx="11815134" cy="4406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 rtl="0">
              <a:lnSpc>
                <a:spcPct val="150000"/>
              </a:lnSpc>
              <a:buClrTx/>
            </a:pP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Infrastructure module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based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on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seas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ontology</a:t>
            </a:r>
            <a:r>
              <a:rPr lang="fr-FR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endParaRPr lang="fr-FR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Draft Rubber Stamp Vector Illustration par Mahmudul-Hassan · Creative  Fabrica">
            <a:extLst>
              <a:ext uri="{FF2B5EF4-FFF2-40B4-BE49-F238E27FC236}">
                <a16:creationId xmlns:a16="http://schemas.microsoft.com/office/drawing/2014/main" id="{75058B67-ECEF-AA11-2A65-3CD80E53E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2952" r="12953" b="21206"/>
          <a:stretch/>
        </p:blipFill>
        <p:spPr bwMode="auto">
          <a:xfrm rot="1796295">
            <a:off x="8501044" y="1940000"/>
            <a:ext cx="915524" cy="3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98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CSDM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DAFDC6-94B2-EB6B-C183-DD989CA2C89E}"/>
              </a:ext>
            </a:extLst>
          </p:cNvPr>
          <p:cNvSpPr txBox="1"/>
          <p:nvPr/>
        </p:nvSpPr>
        <p:spPr>
          <a:xfrm>
            <a:off x="424943" y="1617697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</a:t>
            </a:r>
            <a:r>
              <a:rPr lang="fr-FR" b="1" dirty="0">
                <a:solidFill>
                  <a:prstClr val="black"/>
                </a:solidFill>
                <a:latin typeface="Georgia" panose="02040502050405020303" pitchFamily="18" charset="0"/>
              </a:rPr>
              <a:t>D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37251D-2ABF-BFCE-FF73-DB3B13A96539}"/>
              </a:ext>
            </a:extLst>
          </p:cNvPr>
          <p:cNvSpPr/>
          <p:nvPr/>
        </p:nvSpPr>
        <p:spPr>
          <a:xfrm>
            <a:off x="302395" y="1639461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3F4E4-6A9A-96DD-BF9D-4711F5B7ADE2}"/>
              </a:ext>
            </a:extLst>
          </p:cNvPr>
          <p:cNvSpPr/>
          <p:nvPr/>
        </p:nvSpPr>
        <p:spPr>
          <a:xfrm>
            <a:off x="424943" y="2176018"/>
            <a:ext cx="4646590" cy="2141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51516-8A02-2628-6AB8-187DE89F75B8}"/>
              </a:ext>
            </a:extLst>
          </p:cNvPr>
          <p:cNvSpPr/>
          <p:nvPr/>
        </p:nvSpPr>
        <p:spPr>
          <a:xfrm>
            <a:off x="424943" y="4427535"/>
            <a:ext cx="4646590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CFB50B-3244-6DE6-4CAA-1C6C9B5B5CE2}"/>
              </a:ext>
            </a:extLst>
          </p:cNvPr>
          <p:cNvSpPr txBox="1"/>
          <p:nvPr/>
        </p:nvSpPr>
        <p:spPr>
          <a:xfrm>
            <a:off x="1209195" y="2176019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Static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473DB4-1363-3DB0-5471-343414321B84}"/>
              </a:ext>
            </a:extLst>
          </p:cNvPr>
          <p:cNvSpPr txBox="1"/>
          <p:nvPr/>
        </p:nvSpPr>
        <p:spPr>
          <a:xfrm>
            <a:off x="1324810" y="4494088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Dynamic Data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77A406C-DA17-5EAF-4AF4-4668A922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 bwMode="auto">
          <a:xfrm>
            <a:off x="424944" y="4888964"/>
            <a:ext cx="4651039" cy="6148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0E5623-7D62-7C40-90AD-F612A943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55"/>
          <a:stretch/>
        </p:blipFill>
        <p:spPr bwMode="auto">
          <a:xfrm>
            <a:off x="1399676" y="5614098"/>
            <a:ext cx="2656375" cy="6636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EF4A886-33A3-7ADE-97B0-FD1BCEBB22C9}"/>
              </a:ext>
            </a:extLst>
          </p:cNvPr>
          <p:cNvSpPr txBox="1"/>
          <p:nvPr/>
        </p:nvSpPr>
        <p:spPr>
          <a:xfrm>
            <a:off x="415462" y="2514573"/>
            <a:ext cx="464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These values are captured by a meteorological station (ATMOS 41, cf. </a:t>
            </a:r>
            <a:r>
              <a:rPr lang="en-US" sz="1200" b="0" i="0" u="sng" dirty="0">
                <a:effectLst/>
                <a:latin typeface="-apple-system"/>
                <a:hlinkClick r:id="rId5"/>
              </a:rPr>
              <a:t>datasheet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, located in "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Cobertura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Verde" (Lat: 41.234158,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Lng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: -8.623050), and updated to Maia Municipality data lake every 15.</a:t>
            </a:r>
            <a:endParaRPr lang="en-GB" sz="12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200DC6-5703-9118-B639-B52239AF4C2C}"/>
              </a:ext>
            </a:extLst>
          </p:cNvPr>
          <p:cNvSpPr txBox="1"/>
          <p:nvPr/>
        </p:nvSpPr>
        <p:spPr>
          <a:xfrm>
            <a:off x="363669" y="3187675"/>
            <a:ext cx="4646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These values are collected by the control system (located in "Piscinas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Municipais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de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Gueifães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" (Lat: 41.215143,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Lng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: -8.600758), and every day, by 10AM, we receive an email with a link for a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xls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file with the data from the previous day. This email is processed around 12AM, and, thus, by 12AM the data lake</a:t>
            </a:r>
            <a:endParaRPr lang="en-GB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6498544-B353-0EB5-4C47-45B4284747CF}"/>
              </a:ext>
            </a:extLst>
          </p:cNvPr>
          <p:cNvSpPr txBox="1"/>
          <p:nvPr/>
        </p:nvSpPr>
        <p:spPr>
          <a:xfrm>
            <a:off x="5312621" y="1352021"/>
            <a:ext cx="663547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Energy production Time Series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MaiaEnergyProd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ets: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TimeSeries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ets: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ValueSet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EnergyDataSet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ets: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temporalContext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MaiaEnergyprodCoverage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includesTechnicalContext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MaiaEnergyProdTC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includesBusinessContext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MaiaEnergyBC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. </a:t>
            </a:r>
            <a:b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Location 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GueifãesControlSystemLocation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schema: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PostalAddress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schema: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addressCountry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"Portugal"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schema: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addressRegion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"Maia"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schema: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addressLocality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Piscinas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Municipais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de </a:t>
            </a:r>
            <a:r>
              <a:rPr lang="fr-FR" sz="12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Gueifães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"41.215143"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long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"-8.600758"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.</a:t>
            </a:r>
            <a:b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Temporal </a:t>
            </a:r>
            <a:r>
              <a:rPr lang="fr-FR" sz="1200" b="0" dirty="0" err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Context</a:t>
            </a: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MaiaEnergyprodCoverage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Interval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hasBeginning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[a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Instant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inXSDDateTimeStamp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"2021-01-01T00:00:00"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^^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xsd: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dateTimeStamp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]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hasDurationDescription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[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DurationDescription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years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</a:t>
            </a:r>
            <a:r>
              <a:rPr lang="fr-FR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"1"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^^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xsd: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integrer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.</a:t>
            </a:r>
            <a:b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Evaluation Point 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GueifãesControlSystem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EvaluationPoint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hasLocation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GueifãesControlSystemLocation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. </a:t>
            </a:r>
            <a:b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</a:t>
            </a:r>
            <a:r>
              <a:rPr lang="fr-FR" sz="1200" b="0" dirty="0" err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Technical</a:t>
            </a: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Context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MaiaEnergyProdTC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TechnicalContext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hasEvaluationPoint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GueifãesControlSystem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; 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includesProperty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energyProduction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. </a:t>
            </a:r>
            <a:b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Business </a:t>
            </a:r>
            <a:r>
              <a:rPr lang="fr-FR" sz="1200" b="0" dirty="0" err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Context</a:t>
            </a:r>
            <a:endParaRPr lang="fr-FR" sz="12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MaiaEnergyBC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eds:</a:t>
            </a:r>
            <a:r>
              <a:rPr lang="fr-FR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BusinessContext</a:t>
            </a:r>
            <a:r>
              <a:rPr lang="fr-FR" sz="1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36424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CSDM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DAFDC6-94B2-EB6B-C183-DD989CA2C89E}"/>
              </a:ext>
            </a:extLst>
          </p:cNvPr>
          <p:cNvSpPr txBox="1"/>
          <p:nvPr/>
        </p:nvSpPr>
        <p:spPr>
          <a:xfrm>
            <a:off x="424943" y="1617697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</a:t>
            </a:r>
            <a:r>
              <a:rPr lang="fr-FR" b="1" dirty="0">
                <a:solidFill>
                  <a:prstClr val="black"/>
                </a:solidFill>
                <a:latin typeface="Georgia" panose="02040502050405020303" pitchFamily="18" charset="0"/>
              </a:rPr>
              <a:t>D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37251D-2ABF-BFCE-FF73-DB3B13A96539}"/>
              </a:ext>
            </a:extLst>
          </p:cNvPr>
          <p:cNvSpPr/>
          <p:nvPr/>
        </p:nvSpPr>
        <p:spPr>
          <a:xfrm>
            <a:off x="302395" y="1639461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3F4E4-6A9A-96DD-BF9D-4711F5B7ADE2}"/>
              </a:ext>
            </a:extLst>
          </p:cNvPr>
          <p:cNvSpPr/>
          <p:nvPr/>
        </p:nvSpPr>
        <p:spPr>
          <a:xfrm>
            <a:off x="424943" y="2176018"/>
            <a:ext cx="4646590" cy="2141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51516-8A02-2628-6AB8-187DE89F75B8}"/>
              </a:ext>
            </a:extLst>
          </p:cNvPr>
          <p:cNvSpPr/>
          <p:nvPr/>
        </p:nvSpPr>
        <p:spPr>
          <a:xfrm>
            <a:off x="424943" y="4427535"/>
            <a:ext cx="4646590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CFB50B-3244-6DE6-4CAA-1C6C9B5B5CE2}"/>
              </a:ext>
            </a:extLst>
          </p:cNvPr>
          <p:cNvSpPr txBox="1"/>
          <p:nvPr/>
        </p:nvSpPr>
        <p:spPr>
          <a:xfrm>
            <a:off x="1209195" y="2176019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Static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473DB4-1363-3DB0-5471-343414321B84}"/>
              </a:ext>
            </a:extLst>
          </p:cNvPr>
          <p:cNvSpPr txBox="1"/>
          <p:nvPr/>
        </p:nvSpPr>
        <p:spPr>
          <a:xfrm>
            <a:off x="1324810" y="4494088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Dynamic Data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77A406C-DA17-5EAF-4AF4-4668A922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 bwMode="auto">
          <a:xfrm>
            <a:off x="424944" y="4888964"/>
            <a:ext cx="4651039" cy="6148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0E5623-7D62-7C40-90AD-F612A943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55"/>
          <a:stretch/>
        </p:blipFill>
        <p:spPr bwMode="auto">
          <a:xfrm>
            <a:off x="1399676" y="5614098"/>
            <a:ext cx="2656375" cy="6636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EF4A886-33A3-7ADE-97B0-FD1BCEBB22C9}"/>
              </a:ext>
            </a:extLst>
          </p:cNvPr>
          <p:cNvSpPr txBox="1"/>
          <p:nvPr/>
        </p:nvSpPr>
        <p:spPr>
          <a:xfrm>
            <a:off x="415462" y="2514573"/>
            <a:ext cx="464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These values are captured by a meteorological station (ATMOS 41, cf. </a:t>
            </a:r>
            <a:r>
              <a:rPr lang="en-US" sz="1200" b="0" i="0" u="sng" dirty="0">
                <a:effectLst/>
                <a:latin typeface="-apple-system"/>
                <a:hlinkClick r:id="rId5"/>
              </a:rPr>
              <a:t>datasheet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, located in "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Cobertura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Verde" (Lat: 41.234158,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Lng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: -8.623050), and updated to Maia Municipality data lake every 15.</a:t>
            </a:r>
            <a:endParaRPr lang="en-GB" sz="12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200DC6-5703-9118-B639-B52239AF4C2C}"/>
              </a:ext>
            </a:extLst>
          </p:cNvPr>
          <p:cNvSpPr txBox="1"/>
          <p:nvPr/>
        </p:nvSpPr>
        <p:spPr>
          <a:xfrm>
            <a:off x="363669" y="3187675"/>
            <a:ext cx="4646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These values are collected by the control system (located in "Piscinas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Municipais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de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Gueifães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" (Lat: 41.215143,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Lng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: -8.600758), and every day, by 10AM, we receive an email with a link for a 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xls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file with the data from the previous day. This email is processed around 12AM, and, thus, by 12AM the data lake</a:t>
            </a:r>
            <a:endParaRPr lang="en-GB" sz="12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697055C-3610-B245-FF20-420E28A3A349}"/>
              </a:ext>
            </a:extLst>
          </p:cNvPr>
          <p:cNvSpPr txBox="1"/>
          <p:nvPr/>
        </p:nvSpPr>
        <p:spPr>
          <a:xfrm>
            <a:off x="6192982" y="1571848"/>
            <a:ext cx="5999018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maia: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MaiaEnergyProd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isComposedOf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dataValue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"721.98"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dataTime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"2023-08-15T10:00:00"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^^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xsd: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dataValue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"522.61"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dataTime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"2023-08-15T10:15:00"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^^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xsd: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dataValue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"473.51"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dataTime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"2023-08-15T10:30:00"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^^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xsd: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dataValue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"94.78"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dataTime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"2023-08-15T10:45:00"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^^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xsd: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dataValue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"551.71"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dataTime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"2023-08-15T11:00:00"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^^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xsd: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dataValue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"610.56"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ets: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dataTime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"2023-08-15T11:15:00"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^^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xsd: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6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Modeling Scope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992263-46DC-0A85-BC1C-D40F0E1E91EB}"/>
              </a:ext>
            </a:extLst>
          </p:cNvPr>
          <p:cNvSpPr txBox="1"/>
          <p:nvPr/>
        </p:nvSpPr>
        <p:spPr>
          <a:xfrm>
            <a:off x="397234" y="1420622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Properties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01E7EEF-15DD-3E2B-20A0-3C631AFE8602}"/>
              </a:ext>
            </a:extLst>
          </p:cNvPr>
          <p:cNvSpPr/>
          <p:nvPr/>
        </p:nvSpPr>
        <p:spPr>
          <a:xfrm>
            <a:off x="274686" y="1442386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ED76A9-7D05-B740-65EE-3267250C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205"/>
            <a:ext cx="12192000" cy="2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7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Modeling Scope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7079EA-5011-0DD2-3E9B-CDD144DA87C7}"/>
              </a:ext>
            </a:extLst>
          </p:cNvPr>
          <p:cNvSpPr txBox="1"/>
          <p:nvPr/>
        </p:nvSpPr>
        <p:spPr>
          <a:xfrm>
            <a:off x="118226" y="892426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prstClr val="black"/>
                </a:solidFill>
                <a:latin typeface="Georgia" panose="02040502050405020303" pitchFamily="18" charset="0"/>
              </a:rPr>
              <a:t>BUC 1.0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A96AD79-AB7F-2ED2-048A-B4CF02CC64F9}"/>
              </a:ext>
            </a:extLst>
          </p:cNvPr>
          <p:cNvSpPr/>
          <p:nvPr/>
        </p:nvSpPr>
        <p:spPr>
          <a:xfrm>
            <a:off x="56952" y="899192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4152F9C-456F-0306-A7B5-1DB334EA244B}"/>
              </a:ext>
            </a:extLst>
          </p:cNvPr>
          <p:cNvGrpSpPr/>
          <p:nvPr/>
        </p:nvGrpSpPr>
        <p:grpSpPr>
          <a:xfrm>
            <a:off x="0" y="1290249"/>
            <a:ext cx="12192000" cy="5602780"/>
            <a:chOff x="0" y="1668755"/>
            <a:chExt cx="12192000" cy="560278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E98F817-2E55-3CFD-B1EF-46A8997BA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68755"/>
              <a:ext cx="12192000" cy="4363313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9FBB7E8-886C-3E6A-8114-31325F9A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975927"/>
              <a:ext cx="12192000" cy="1295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34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Modeling Scope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ABA2D-6847-A5E5-E9F1-7D7AF26AB4C3}"/>
              </a:ext>
            </a:extLst>
          </p:cNvPr>
          <p:cNvSpPr txBox="1"/>
          <p:nvPr/>
        </p:nvSpPr>
        <p:spPr>
          <a:xfrm>
            <a:off x="355670" y="1277659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prstClr val="black"/>
                </a:solidFill>
                <a:latin typeface="Georgia" panose="02040502050405020303" pitchFamily="18" charset="0"/>
              </a:rPr>
              <a:t>BUC 2.0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37B52CF-2B2F-3EBC-C6DF-0115865ADBA7}"/>
              </a:ext>
            </a:extLst>
          </p:cNvPr>
          <p:cNvSpPr/>
          <p:nvPr/>
        </p:nvSpPr>
        <p:spPr>
          <a:xfrm>
            <a:off x="233122" y="1299423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F65AE8-D501-7628-D478-F5F2D51F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0759"/>
            <a:ext cx="12192000" cy="43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5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Modeling Scope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ABA2D-6847-A5E5-E9F1-7D7AF26AB4C3}"/>
              </a:ext>
            </a:extLst>
          </p:cNvPr>
          <p:cNvSpPr txBox="1"/>
          <p:nvPr/>
        </p:nvSpPr>
        <p:spPr>
          <a:xfrm>
            <a:off x="355670" y="1277659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prstClr val="black"/>
                </a:solidFill>
                <a:latin typeface="Georgia" panose="02040502050405020303" pitchFamily="18" charset="0"/>
              </a:rPr>
              <a:t>BUC 3.0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37B52CF-2B2F-3EBC-C6DF-0115865ADBA7}"/>
              </a:ext>
            </a:extLst>
          </p:cNvPr>
          <p:cNvSpPr/>
          <p:nvPr/>
        </p:nvSpPr>
        <p:spPr>
          <a:xfrm>
            <a:off x="233122" y="1299423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388378-B62B-71D4-EABC-80FF1218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042"/>
            <a:ext cx="12192000" cy="33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0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4525297" y="515320"/>
            <a:ext cx="3280970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Interconncet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Ontology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73D34-9230-04C6-6687-837477EF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23" y="1038371"/>
            <a:ext cx="7752725" cy="56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408FA1-6F27-DEEC-BE6C-9CED40A4BD51}"/>
              </a:ext>
            </a:extLst>
          </p:cNvPr>
          <p:cNvSpPr txBox="1"/>
          <p:nvPr/>
        </p:nvSpPr>
        <p:spPr>
          <a:xfrm>
            <a:off x="5527464" y="6519446"/>
            <a:ext cx="6117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</a:rPr>
              <a:t>https://gitlab.inesctec.pt/interconnect-public/ontology</a:t>
            </a:r>
          </a:p>
        </p:txBody>
      </p:sp>
    </p:spTree>
    <p:extLst>
      <p:ext uri="{BB962C8B-B14F-4D97-AF65-F5344CB8AC3E}">
        <p14:creationId xmlns:p14="http://schemas.microsoft.com/office/powerpoint/2010/main" val="57046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4525297" y="515320"/>
            <a:ext cx="3141405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Next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Steps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C1B01B83-726E-C1D8-229D-2D85892D2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11388"/>
              </p:ext>
            </p:extLst>
          </p:nvPr>
        </p:nvGraphicFramePr>
        <p:xfrm>
          <a:off x="114778" y="2131060"/>
          <a:ext cx="11752758" cy="28651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10707">
                  <a:extLst>
                    <a:ext uri="{9D8B030D-6E8A-4147-A177-3AD203B41FA5}">
                      <a16:colId xmlns:a16="http://schemas.microsoft.com/office/drawing/2014/main" val="790813999"/>
                    </a:ext>
                  </a:extLst>
                </a:gridCol>
                <a:gridCol w="6136849">
                  <a:extLst>
                    <a:ext uri="{9D8B030D-6E8A-4147-A177-3AD203B41FA5}">
                      <a16:colId xmlns:a16="http://schemas.microsoft.com/office/drawing/2014/main" val="2888841862"/>
                    </a:ext>
                  </a:extLst>
                </a:gridCol>
                <a:gridCol w="3412503">
                  <a:extLst>
                    <a:ext uri="{9D8B030D-6E8A-4147-A177-3AD203B41FA5}">
                      <a16:colId xmlns:a16="http://schemas.microsoft.com/office/drawing/2014/main" val="690425332"/>
                    </a:ext>
                  </a:extLst>
                </a:gridCol>
                <a:gridCol w="1092699">
                  <a:extLst>
                    <a:ext uri="{9D8B030D-6E8A-4147-A177-3AD203B41FA5}">
                      <a16:colId xmlns:a16="http://schemas.microsoft.com/office/drawing/2014/main" val="4148481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95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Complete the mapping table based on session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EDF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19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Check Interconnect Flexibility module adequacy for market and contract modelling (slide #16)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6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Additional data ? Files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ODIT-E, EDP, Tecnalia, IPMAIA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96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</a:rPr>
                        <a:t>CSDM iteration to create the Flexbility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1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Send Doodle for Next workshop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EDF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02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Fill Doodle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11286"/>
                  </a:ext>
                </a:extLst>
              </a:tr>
            </a:tbl>
          </a:graphicData>
        </a:graphic>
      </p:graphicFrame>
      <p:pic>
        <p:nvPicPr>
          <p:cNvPr id="4" name="Graphique 3" descr="Coche avec un remplissage uni">
            <a:extLst>
              <a:ext uri="{FF2B5EF4-FFF2-40B4-BE49-F238E27FC236}">
                <a16:creationId xmlns:a16="http://schemas.microsoft.com/office/drawing/2014/main" id="{AEA1D37C-97FB-D1E8-395F-19D44C52B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540" y="2566447"/>
            <a:ext cx="293803" cy="293803"/>
          </a:xfrm>
          <a:prstGeom prst="rect">
            <a:avLst/>
          </a:prstGeom>
        </p:spPr>
      </p:pic>
      <p:pic>
        <p:nvPicPr>
          <p:cNvPr id="5" name="Graphique 4" descr="Coche avec un remplissage uni">
            <a:extLst>
              <a:ext uri="{FF2B5EF4-FFF2-40B4-BE49-F238E27FC236}">
                <a16:creationId xmlns:a16="http://schemas.microsoft.com/office/drawing/2014/main" id="{B5C0CA5A-A881-40CE-0540-D4A0D65F41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89" y="4278169"/>
            <a:ext cx="293803" cy="293803"/>
          </a:xfrm>
          <a:prstGeom prst="rect">
            <a:avLst/>
          </a:prstGeom>
        </p:spPr>
      </p:pic>
      <p:pic>
        <p:nvPicPr>
          <p:cNvPr id="8" name="Graphique 7" descr="Sablier 90% avec un remplissage uni">
            <a:extLst>
              <a:ext uri="{FF2B5EF4-FFF2-40B4-BE49-F238E27FC236}">
                <a16:creationId xmlns:a16="http://schemas.microsoft.com/office/drawing/2014/main" id="{12C4C60E-AC46-6107-78FD-E33395EC6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8889" y="4667814"/>
            <a:ext cx="328366" cy="328366"/>
          </a:xfrm>
          <a:prstGeom prst="rect">
            <a:avLst/>
          </a:prstGeom>
        </p:spPr>
      </p:pic>
      <p:pic>
        <p:nvPicPr>
          <p:cNvPr id="9" name="Graphique 8" descr="Sablier 90% avec un remplissage uni">
            <a:extLst>
              <a:ext uri="{FF2B5EF4-FFF2-40B4-BE49-F238E27FC236}">
                <a16:creationId xmlns:a16="http://schemas.microsoft.com/office/drawing/2014/main" id="{36A11C48-3A90-C942-AFCC-362BB889D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6589" y="3901096"/>
            <a:ext cx="328366" cy="328366"/>
          </a:xfrm>
          <a:prstGeom prst="rect">
            <a:avLst/>
          </a:prstGeom>
        </p:spPr>
      </p:pic>
      <p:pic>
        <p:nvPicPr>
          <p:cNvPr id="10" name="Graphique 9" descr="Sablier 90% avec un remplissage uni">
            <a:extLst>
              <a:ext uri="{FF2B5EF4-FFF2-40B4-BE49-F238E27FC236}">
                <a16:creationId xmlns:a16="http://schemas.microsoft.com/office/drawing/2014/main" id="{ECDF8CFF-CE21-FCDC-A97F-29A594D82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6589" y="3517737"/>
            <a:ext cx="328366" cy="328366"/>
          </a:xfrm>
          <a:prstGeom prst="rect">
            <a:avLst/>
          </a:prstGeom>
        </p:spPr>
      </p:pic>
      <p:pic>
        <p:nvPicPr>
          <p:cNvPr id="11" name="Graphique 10" descr="Sablier 90% avec un remplissage uni">
            <a:extLst>
              <a:ext uri="{FF2B5EF4-FFF2-40B4-BE49-F238E27FC236}">
                <a16:creationId xmlns:a16="http://schemas.microsoft.com/office/drawing/2014/main" id="{4DEA87CC-93DD-E81F-60C5-A71EAFE4A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0843" y="3052307"/>
            <a:ext cx="328366" cy="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499080" y="1290649"/>
            <a:ext cx="5692320" cy="1494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Omega-X Common Semantic Data Model-</a:t>
            </a:r>
            <a:b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</a:b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Flexibility Application Ontology </a:t>
            </a:r>
            <a:endParaRPr lang="en-US" sz="28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501120" y="4704819"/>
            <a:ext cx="5690880" cy="98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Fatma-Zohra </a:t>
            </a:r>
            <a:r>
              <a:rPr lang="en-US" sz="1600" b="1" strike="noStrike" spc="-1" dirty="0" err="1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Hannou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  <a:ea typeface="Arial"/>
            </a:endParaRPr>
          </a:p>
          <a:p>
            <a:pPr>
              <a:lnSpc>
                <a:spcPct val="150000"/>
              </a:lnSpc>
              <a:buNone/>
            </a:pPr>
            <a:r>
              <a:rPr lang="en-US" sz="1600" b="1" spc="-1" dirty="0">
                <a:solidFill>
                  <a:schemeClr val="tx2">
                    <a:lumMod val="50000"/>
                  </a:schemeClr>
                </a:solidFill>
                <a:latin typeface="Arial"/>
              </a:rPr>
              <a:t>EDF R&amp;D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92" name="CuadroTexto 4"/>
          <p:cNvSpPr/>
          <p:nvPr/>
        </p:nvSpPr>
        <p:spPr>
          <a:xfrm>
            <a:off x="6499080" y="5504760"/>
            <a:ext cx="60937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13/03/2024</a:t>
            </a:r>
            <a:endParaRPr kumimoji="0" lang="fr-FR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6DD947-1AAB-4A98-D320-0EC0677CBD75}"/>
              </a:ext>
            </a:extLst>
          </p:cNvPr>
          <p:cNvSpPr txBox="1"/>
          <p:nvPr/>
        </p:nvSpPr>
        <p:spPr>
          <a:xfrm>
            <a:off x="6499080" y="3244334"/>
            <a:ext cx="629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1" normalizeH="0" baseline="0" noProof="0" dirty="0">
                <a:ln>
                  <a:noFill/>
                </a:ln>
                <a:solidFill>
                  <a:srgbClr val="DE582E">
                    <a:lumMod val="75000"/>
                  </a:srgbClr>
                </a:solidFill>
                <a:effectLst/>
                <a:uLnTx/>
                <a:uFillTx/>
                <a:latin typeface="Arial"/>
                <a:ea typeface="Arial"/>
              </a:rPr>
              <a:t>Workshop #2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DE582E">
                  <a:lumMod val="75000"/>
                </a:srgbClr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90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499080" y="1290649"/>
            <a:ext cx="5692320" cy="1494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Omega-X Common Semantic Data Model-</a:t>
            </a:r>
            <a:b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</a:b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Flexibility Application Ontology </a:t>
            </a:r>
            <a:endParaRPr lang="en-US" sz="28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501120" y="4704819"/>
            <a:ext cx="5690880" cy="98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Fatma-Zohra </a:t>
            </a:r>
            <a:r>
              <a:rPr lang="en-US" sz="1600" b="1" strike="noStrike" spc="-1" dirty="0" err="1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Hannou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  <a:ea typeface="Arial"/>
            </a:endParaRPr>
          </a:p>
          <a:p>
            <a:pPr>
              <a:lnSpc>
                <a:spcPct val="150000"/>
              </a:lnSpc>
              <a:buNone/>
            </a:pPr>
            <a:r>
              <a:rPr lang="en-US" sz="1600" b="1" spc="-1" dirty="0">
                <a:solidFill>
                  <a:schemeClr val="tx2">
                    <a:lumMod val="50000"/>
                  </a:schemeClr>
                </a:solidFill>
                <a:latin typeface="Arial"/>
              </a:rPr>
              <a:t>EDF R&amp;D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92" name="CuadroTexto 4"/>
          <p:cNvSpPr/>
          <p:nvPr/>
        </p:nvSpPr>
        <p:spPr>
          <a:xfrm>
            <a:off x="6499080" y="5504760"/>
            <a:ext cx="60937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6/02/2024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6DD947-1AAB-4A98-D320-0EC0677CBD75}"/>
              </a:ext>
            </a:extLst>
          </p:cNvPr>
          <p:cNvSpPr txBox="1"/>
          <p:nvPr/>
        </p:nvSpPr>
        <p:spPr>
          <a:xfrm>
            <a:off x="6499080" y="3244334"/>
            <a:ext cx="629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trike="noStrike" spc="-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</a:rPr>
              <a:t>Workshop #1</a:t>
            </a:r>
            <a:endParaRPr lang="en-GB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52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ZoneTexte 57">
            <a:extLst>
              <a:ext uri="{FF2B5EF4-FFF2-40B4-BE49-F238E27FC236}">
                <a16:creationId xmlns:a16="http://schemas.microsoft.com/office/drawing/2014/main" id="{0525C850-28CD-1F6C-54DB-E3BFC4639126}"/>
              </a:ext>
            </a:extLst>
          </p:cNvPr>
          <p:cNvSpPr txBox="1"/>
          <p:nvPr/>
        </p:nvSpPr>
        <p:spPr>
          <a:xfrm>
            <a:off x="843418" y="2439052"/>
            <a:ext cx="68427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Business and System Use Cases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B64E21-ADD2-84AF-ACE5-F376E8F7D619}"/>
              </a:ext>
            </a:extLst>
          </p:cNvPr>
          <p:cNvSpPr txBox="1"/>
          <p:nvPr/>
        </p:nvSpPr>
        <p:spPr>
          <a:xfrm>
            <a:off x="843419" y="1732481"/>
            <a:ext cx="65765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Semantic Interoperability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B01A86-8373-AEB4-57AE-D77C8686BDC2}"/>
              </a:ext>
            </a:extLst>
          </p:cNvPr>
          <p:cNvSpPr txBox="1"/>
          <p:nvPr/>
        </p:nvSpPr>
        <p:spPr>
          <a:xfrm>
            <a:off x="1649479" y="3843535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Event &amp; Time Series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E201506-B19F-6585-0519-B0E9A7FE26AF}"/>
              </a:ext>
            </a:extLst>
          </p:cNvPr>
          <p:cNvSpPr txBox="1"/>
          <p:nvPr/>
        </p:nvSpPr>
        <p:spPr>
          <a:xfrm>
            <a:off x="1649479" y="4449691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Energy Data Sets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E55B80-5BCB-9466-C29B-CC05935519D6}"/>
              </a:ext>
            </a:extLst>
          </p:cNvPr>
          <p:cNvSpPr txBox="1"/>
          <p:nvPr/>
        </p:nvSpPr>
        <p:spPr>
          <a:xfrm>
            <a:off x="1649479" y="5050766"/>
            <a:ext cx="6554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Infrastructure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F74E06-0B85-01E1-8121-CDD93F9F578C}"/>
              </a:ext>
            </a:extLst>
          </p:cNvPr>
          <p:cNvSpPr txBox="1"/>
          <p:nvPr/>
        </p:nvSpPr>
        <p:spPr>
          <a:xfrm>
            <a:off x="1637286" y="5663346"/>
            <a:ext cx="5206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GoT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and Modeling 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attempts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D6D514-FAC0-AA3D-8BE1-F3557E4B1D76}"/>
              </a:ext>
            </a:extLst>
          </p:cNvPr>
          <p:cNvSpPr txBox="1"/>
          <p:nvPr/>
        </p:nvSpPr>
        <p:spPr>
          <a:xfrm>
            <a:off x="846057" y="6374052"/>
            <a:ext cx="39884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Next 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Steps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8" name="Graphique 7" descr="Badge avec un remplissage uni">
            <a:extLst>
              <a:ext uri="{FF2B5EF4-FFF2-40B4-BE49-F238E27FC236}">
                <a16:creationId xmlns:a16="http://schemas.microsoft.com/office/drawing/2014/main" id="{58F90E35-0AE3-79B2-0F0E-BA513D42F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4408" y="4469424"/>
            <a:ext cx="365071" cy="365071"/>
          </a:xfrm>
          <a:prstGeom prst="rect">
            <a:avLst/>
          </a:prstGeom>
        </p:spPr>
      </p:pic>
      <p:pic>
        <p:nvPicPr>
          <p:cNvPr id="9" name="Graphique 8" descr="Badge 1 avec un remplissage uni">
            <a:extLst>
              <a:ext uri="{FF2B5EF4-FFF2-40B4-BE49-F238E27FC236}">
                <a16:creationId xmlns:a16="http://schemas.microsoft.com/office/drawing/2014/main" id="{5E7B39C5-0451-9949-EC7D-C446E6BBE5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408" y="3884460"/>
            <a:ext cx="352878" cy="352878"/>
          </a:xfrm>
          <a:prstGeom prst="rect">
            <a:avLst/>
          </a:prstGeom>
        </p:spPr>
      </p:pic>
      <p:pic>
        <p:nvPicPr>
          <p:cNvPr id="10" name="Graphique 9" descr="Badge 4 avec un remplissage uni">
            <a:extLst>
              <a:ext uri="{FF2B5EF4-FFF2-40B4-BE49-F238E27FC236}">
                <a16:creationId xmlns:a16="http://schemas.microsoft.com/office/drawing/2014/main" id="{C31F7509-2281-6161-4E26-12E92D3931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750" y="5697926"/>
            <a:ext cx="361729" cy="361729"/>
          </a:xfrm>
          <a:prstGeom prst="rect">
            <a:avLst/>
          </a:prstGeom>
        </p:spPr>
      </p:pic>
      <p:pic>
        <p:nvPicPr>
          <p:cNvPr id="11" name="Graphique 10" descr="Badge 3 avec un remplissage uni">
            <a:extLst>
              <a:ext uri="{FF2B5EF4-FFF2-40B4-BE49-F238E27FC236}">
                <a16:creationId xmlns:a16="http://schemas.microsoft.com/office/drawing/2014/main" id="{40633D86-541F-E8FE-2D4F-55FDB35104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5557" y="5085346"/>
            <a:ext cx="361729" cy="36172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8E2DBB0-4478-5B3C-70B0-2F14D6F6C450}"/>
              </a:ext>
            </a:extLst>
          </p:cNvPr>
          <p:cNvSpPr/>
          <p:nvPr/>
        </p:nvSpPr>
        <p:spPr>
          <a:xfrm>
            <a:off x="684295" y="1798605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3519484-EA27-775B-2162-4015029EB6F1}"/>
              </a:ext>
            </a:extLst>
          </p:cNvPr>
          <p:cNvSpPr/>
          <p:nvPr/>
        </p:nvSpPr>
        <p:spPr>
          <a:xfrm>
            <a:off x="684295" y="2500382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7242FA0-F337-8AB5-D235-67E22F2A53EC}"/>
              </a:ext>
            </a:extLst>
          </p:cNvPr>
          <p:cNvSpPr/>
          <p:nvPr/>
        </p:nvSpPr>
        <p:spPr>
          <a:xfrm>
            <a:off x="684295" y="6440710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961296" y="515052"/>
            <a:ext cx="1778630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Outline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D5E17E-5E91-13FA-A253-DF0E066A5553}"/>
              </a:ext>
            </a:extLst>
          </p:cNvPr>
          <p:cNvSpPr txBox="1"/>
          <p:nvPr/>
        </p:nvSpPr>
        <p:spPr>
          <a:xfrm>
            <a:off x="843419" y="3161756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Omega-X CSDM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4825529-6EE3-F1DD-457A-76E934CD25B4}"/>
              </a:ext>
            </a:extLst>
          </p:cNvPr>
          <p:cNvSpPr/>
          <p:nvPr/>
        </p:nvSpPr>
        <p:spPr>
          <a:xfrm>
            <a:off x="684295" y="3223086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87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2">
            <a:extLst>
              <a:ext uri="{FF2B5EF4-FFF2-40B4-BE49-F238E27FC236}">
                <a16:creationId xmlns:a16="http://schemas.microsoft.com/office/drawing/2014/main" id="{07A3607D-1435-B6FD-5BC7-6CE83D3A213B}"/>
              </a:ext>
            </a:extLst>
          </p:cNvPr>
          <p:cNvSpPr/>
          <p:nvPr/>
        </p:nvSpPr>
        <p:spPr bwMode="auto">
          <a:xfrm>
            <a:off x="3458119" y="530909"/>
            <a:ext cx="4011488" cy="456480"/>
          </a:xfrm>
          <a:prstGeom prst="roundRect">
            <a:avLst>
              <a:gd name="adj" fmla="val 3206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DejaVu Sans"/>
                <a:cs typeface="Arial"/>
              </a:rPr>
              <a:t>Semantic Interoperability</a:t>
            </a:r>
            <a:endParaRPr kumimoji="0" lang="fr-FR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53D360F-F710-297A-E3ED-C47B5442B3EB}"/>
              </a:ext>
            </a:extLst>
          </p:cNvPr>
          <p:cNvGrpSpPr/>
          <p:nvPr/>
        </p:nvGrpSpPr>
        <p:grpSpPr>
          <a:xfrm>
            <a:off x="7725226" y="1887080"/>
            <a:ext cx="4369748" cy="2694048"/>
            <a:chOff x="5543161" y="1775351"/>
            <a:chExt cx="3277311" cy="2020536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7843DD3-0F25-9745-33A3-FA08E899F9D7}"/>
                </a:ext>
              </a:extLst>
            </p:cNvPr>
            <p:cNvSpPr/>
            <p:nvPr/>
          </p:nvSpPr>
          <p:spPr bwMode="auto">
            <a:xfrm>
              <a:off x="6444207" y="1868129"/>
              <a:ext cx="2376265" cy="18250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CE046-40AE-D1F0-FDC7-F70DAF8334D2}"/>
                </a:ext>
              </a:extLst>
            </p:cNvPr>
            <p:cNvSpPr/>
            <p:nvPr/>
          </p:nvSpPr>
          <p:spPr bwMode="auto">
            <a:xfrm>
              <a:off x="6831186" y="2256811"/>
              <a:ext cx="1466571" cy="127505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293F73-980F-64FB-208C-28A59CCD1E8F}"/>
                </a:ext>
              </a:extLst>
            </p:cNvPr>
            <p:cNvSpPr/>
            <p:nvPr/>
          </p:nvSpPr>
          <p:spPr>
            <a:xfrm>
              <a:off x="7214574" y="2628400"/>
              <a:ext cx="856191" cy="77736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B4FC21A-258B-76AB-E60E-CAAA47B3AB7D}"/>
                </a:ext>
              </a:extLst>
            </p:cNvPr>
            <p:cNvSpPr/>
            <p:nvPr/>
          </p:nvSpPr>
          <p:spPr bwMode="auto">
            <a:xfrm>
              <a:off x="5543161" y="1775351"/>
              <a:ext cx="2191303" cy="202053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cxnSp>
        <p:nvCxnSpPr>
          <p:cNvPr id="6148" name="Connecteur droit 6147">
            <a:extLst>
              <a:ext uri="{FF2B5EF4-FFF2-40B4-BE49-F238E27FC236}">
                <a16:creationId xmlns:a16="http://schemas.microsoft.com/office/drawing/2014/main" id="{EDCA15CE-8A1A-A75E-43B8-9D9C67A0729A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8300987" y="3524833"/>
            <a:ext cx="2199835" cy="1745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53;p12">
            <a:extLst>
              <a:ext uri="{FF2B5EF4-FFF2-40B4-BE49-F238E27FC236}">
                <a16:creationId xmlns:a16="http://schemas.microsoft.com/office/drawing/2014/main" id="{45EDBC18-24FA-FBEA-1BDF-4E9680BDC280}"/>
              </a:ext>
            </a:extLst>
          </p:cNvPr>
          <p:cNvSpPr txBox="1"/>
          <p:nvPr/>
        </p:nvSpPr>
        <p:spPr bwMode="auto">
          <a:xfrm rot="21368321">
            <a:off x="8436157" y="3232979"/>
            <a:ext cx="188823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/>
                <a:cs typeface="Calibri Light"/>
              </a:rPr>
              <a:t>Top-Level Structure</a:t>
            </a:r>
          </a:p>
        </p:txBody>
      </p:sp>
      <p:sp>
        <p:nvSpPr>
          <p:cNvPr id="30" name="Google Shape;53;p12">
            <a:extLst>
              <a:ext uri="{FF2B5EF4-FFF2-40B4-BE49-F238E27FC236}">
                <a16:creationId xmlns:a16="http://schemas.microsoft.com/office/drawing/2014/main" id="{D94FC31D-BE87-9822-CE1A-801E0DAC128C}"/>
              </a:ext>
            </a:extLst>
          </p:cNvPr>
          <p:cNvSpPr txBox="1"/>
          <p:nvPr/>
        </p:nvSpPr>
        <p:spPr bwMode="auto">
          <a:xfrm rot="20846498">
            <a:off x="8228321" y="2796804"/>
            <a:ext cx="254899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 Light"/>
                <a:cs typeface="Calibri Light"/>
              </a:rPr>
              <a:t>Energy Domain Attributes</a:t>
            </a:r>
          </a:p>
        </p:txBody>
      </p:sp>
      <p:sp>
        <p:nvSpPr>
          <p:cNvPr id="6150" name="Ellipse 6149">
            <a:extLst>
              <a:ext uri="{FF2B5EF4-FFF2-40B4-BE49-F238E27FC236}">
                <a16:creationId xmlns:a16="http://schemas.microsoft.com/office/drawing/2014/main" id="{90B30287-F046-5F3E-D67F-72341C431292}"/>
              </a:ext>
            </a:extLst>
          </p:cNvPr>
          <p:cNvSpPr/>
          <p:nvPr/>
        </p:nvSpPr>
        <p:spPr bwMode="auto">
          <a:xfrm>
            <a:off x="10499676" y="2922377"/>
            <a:ext cx="153184" cy="14340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GB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DC77FD7-837C-F8F7-E429-BDE69A398D2C}"/>
              </a:ext>
            </a:extLst>
          </p:cNvPr>
          <p:cNvSpPr/>
          <p:nvPr/>
        </p:nvSpPr>
        <p:spPr bwMode="auto">
          <a:xfrm>
            <a:off x="10478388" y="3402430"/>
            <a:ext cx="153184" cy="14340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GB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153" name="Connecteur droit 6152">
            <a:extLst>
              <a:ext uri="{FF2B5EF4-FFF2-40B4-BE49-F238E27FC236}">
                <a16:creationId xmlns:a16="http://schemas.microsoft.com/office/drawing/2014/main" id="{E0BCE3DE-7072-0F43-0F55-74A79D4534E9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 flipH="1">
            <a:off x="8250113" y="2994079"/>
            <a:ext cx="2249563" cy="480052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Image 614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FBACDE8-485F-C616-33D1-945D45E702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160" y="2894992"/>
            <a:ext cx="913597" cy="913597"/>
          </a:xfrm>
          <a:prstGeom prst="rect">
            <a:avLst/>
          </a:prstGeom>
        </p:spPr>
      </p:pic>
      <p:sp>
        <p:nvSpPr>
          <p:cNvPr id="6163" name="Google Shape;53;p12">
            <a:extLst>
              <a:ext uri="{FF2B5EF4-FFF2-40B4-BE49-F238E27FC236}">
                <a16:creationId xmlns:a16="http://schemas.microsoft.com/office/drawing/2014/main" id="{F889FE24-30D8-5BD9-09CD-B262A83678ED}"/>
              </a:ext>
            </a:extLst>
          </p:cNvPr>
          <p:cNvSpPr txBox="1"/>
          <p:nvPr/>
        </p:nvSpPr>
        <p:spPr bwMode="auto">
          <a:xfrm rot="20726616">
            <a:off x="8501458" y="2338360"/>
            <a:ext cx="24277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DE582E">
                    <a:lumMod val="75000"/>
                  </a:srgbClr>
                </a:solidFill>
                <a:effectLst/>
                <a:uLnTx/>
                <a:uFillTx/>
                <a:latin typeface="Calibri Light"/>
                <a:cs typeface="Calibri Light"/>
              </a:rPr>
              <a:t>Use Case Context</a:t>
            </a:r>
          </a:p>
        </p:txBody>
      </p:sp>
      <p:sp>
        <p:nvSpPr>
          <p:cNvPr id="6164" name="Ellipse 6163">
            <a:extLst>
              <a:ext uri="{FF2B5EF4-FFF2-40B4-BE49-F238E27FC236}">
                <a16:creationId xmlns:a16="http://schemas.microsoft.com/office/drawing/2014/main" id="{6167EB8F-5C42-1879-1532-E7DE82AAAFC5}"/>
              </a:ext>
            </a:extLst>
          </p:cNvPr>
          <p:cNvSpPr/>
          <p:nvPr/>
        </p:nvSpPr>
        <p:spPr bwMode="auto">
          <a:xfrm>
            <a:off x="10498415" y="2381523"/>
            <a:ext cx="153184" cy="1434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GB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167" name="Connecteur droit 6166">
            <a:extLst>
              <a:ext uri="{FF2B5EF4-FFF2-40B4-BE49-F238E27FC236}">
                <a16:creationId xmlns:a16="http://schemas.microsoft.com/office/drawing/2014/main" id="{B0749073-88D5-E610-0516-5E38248B2FB0}"/>
              </a:ext>
            </a:extLst>
          </p:cNvPr>
          <p:cNvCxnSpPr>
            <a:cxnSpLocks/>
            <a:stCxn id="6164" idx="3"/>
          </p:cNvCxnSpPr>
          <p:nvPr/>
        </p:nvCxnSpPr>
        <p:spPr bwMode="auto">
          <a:xfrm flipH="1">
            <a:off x="8326301" y="2503925"/>
            <a:ext cx="2194547" cy="61541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53;p12">
            <a:extLst>
              <a:ext uri="{FF2B5EF4-FFF2-40B4-BE49-F238E27FC236}">
                <a16:creationId xmlns:a16="http://schemas.microsoft.com/office/drawing/2014/main" id="{650955F0-0730-EFC7-8EC6-8ECF7E10818B}"/>
              </a:ext>
            </a:extLst>
          </p:cNvPr>
          <p:cNvSpPr txBox="1"/>
          <p:nvPr/>
        </p:nvSpPr>
        <p:spPr bwMode="auto">
          <a:xfrm>
            <a:off x="122908" y="1392367"/>
            <a:ext cx="11764771" cy="197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purpose of semantic interoperability within dataspaces is to ensure that data consumer and provider have a common understanding of shared data.  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GB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 support semantic interoperability, a common knowledge representation  is created,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including data models that represent multiple dimensions of energy datasets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GB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152" name="Groupe 6151">
            <a:extLst>
              <a:ext uri="{FF2B5EF4-FFF2-40B4-BE49-F238E27FC236}">
                <a16:creationId xmlns:a16="http://schemas.microsoft.com/office/drawing/2014/main" id="{AB651173-5599-EF47-8742-60E376249678}"/>
              </a:ext>
            </a:extLst>
          </p:cNvPr>
          <p:cNvGrpSpPr/>
          <p:nvPr/>
        </p:nvGrpSpPr>
        <p:grpSpPr>
          <a:xfrm>
            <a:off x="1002401" y="4520587"/>
            <a:ext cx="8001099" cy="2286555"/>
            <a:chOff x="751801" y="3390441"/>
            <a:chExt cx="6000824" cy="1714917"/>
          </a:xfrm>
        </p:grpSpPr>
        <p:pic>
          <p:nvPicPr>
            <p:cNvPr id="24" name="Picture 3" descr="Common Data Elements: Standardizing Data Collection">
              <a:extLst>
                <a:ext uri="{FF2B5EF4-FFF2-40B4-BE49-F238E27FC236}">
                  <a16:creationId xmlns:a16="http://schemas.microsoft.com/office/drawing/2014/main" id="{A46CC1B1-58B3-BD8B-CA8F-101716026E8B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3527584" y="4385278"/>
              <a:ext cx="1932115" cy="720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44" name="ZoneTexte 6143">
              <a:extLst>
                <a:ext uri="{FF2B5EF4-FFF2-40B4-BE49-F238E27FC236}">
                  <a16:creationId xmlns:a16="http://schemas.microsoft.com/office/drawing/2014/main" id="{AC3A9A77-2F91-9F15-7DAA-EE7663D055F1}"/>
                </a:ext>
              </a:extLst>
            </p:cNvPr>
            <p:cNvSpPr txBox="1"/>
            <p:nvPr/>
          </p:nvSpPr>
          <p:spPr>
            <a:xfrm>
              <a:off x="899591" y="3392735"/>
              <a:ext cx="5287994" cy="11467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Focus on agility for capturing energy domain interaction models, and aligning to energy domain standards (</a:t>
              </a:r>
              <a:r>
                <a:rPr kumimoji="0" lang="en-GB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IEC</a:t>
              </a: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CIM, IEC 61850,…</a:t>
              </a: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methodology aims also to ensure adherence to </a:t>
              </a:r>
              <a:r>
                <a:rPr kumimoji="0" lang="en-GB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FAIR</a:t>
              </a: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data principles (</a:t>
              </a:r>
              <a:r>
                <a:rPr kumimoji="0" lang="en-GB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Energy</a:t>
              </a: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Data Act</a:t>
              </a:r>
              <a:r>
                <a:rPr kumimoji="0" lang="en-GB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)  </a:t>
              </a:r>
            </a:p>
          </p:txBody>
        </p:sp>
        <p:pic>
          <p:nvPicPr>
            <p:cNvPr id="1026" name="Picture 2" descr="Ok Icon PNGs for Free Download">
              <a:extLst>
                <a:ext uri="{FF2B5EF4-FFF2-40B4-BE49-F238E27FC236}">
                  <a16:creationId xmlns:a16="http://schemas.microsoft.com/office/drawing/2014/main" id="{B307DBF1-C52A-5033-23C3-205FF2252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1" y="3507854"/>
              <a:ext cx="173468" cy="15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2" descr="Ok Icon PNGs for Free Download">
              <a:extLst>
                <a:ext uri="{FF2B5EF4-FFF2-40B4-BE49-F238E27FC236}">
                  <a16:creationId xmlns:a16="http://schemas.microsoft.com/office/drawing/2014/main" id="{81CD8597-92B8-0217-7886-7883D5F93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1" y="4115283"/>
              <a:ext cx="173468" cy="15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288B89C-BC31-37C3-9526-7E4D09859DAC}"/>
                </a:ext>
              </a:extLst>
            </p:cNvPr>
            <p:cNvGrpSpPr/>
            <p:nvPr/>
          </p:nvGrpSpPr>
          <p:grpSpPr>
            <a:xfrm>
              <a:off x="6085069" y="3390441"/>
              <a:ext cx="667556" cy="623812"/>
              <a:chOff x="2979716" y="3440793"/>
              <a:chExt cx="886770" cy="949838"/>
            </a:xfrm>
          </p:grpSpPr>
          <p:pic>
            <p:nvPicPr>
              <p:cNvPr id="6146" name="Picture 2" descr="Standard Icon #104644 - Free Icons Library">
                <a:extLst>
                  <a:ext uri="{FF2B5EF4-FFF2-40B4-BE49-F238E27FC236}">
                    <a16:creationId xmlns:a16="http://schemas.microsoft.com/office/drawing/2014/main" id="{FB4BD5B6-D91C-F939-85C3-3F7C3069A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3250" y="3440793"/>
                <a:ext cx="559705" cy="559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Google Shape;53;p12">
                <a:extLst>
                  <a:ext uri="{FF2B5EF4-FFF2-40B4-BE49-F238E27FC236}">
                    <a16:creationId xmlns:a16="http://schemas.microsoft.com/office/drawing/2014/main" id="{CC45C7B4-23D8-573E-2952-9D8DC19EDD07}"/>
                  </a:ext>
                </a:extLst>
              </p:cNvPr>
              <p:cNvSpPr txBox="1"/>
              <p:nvPr/>
            </p:nvSpPr>
            <p:spPr bwMode="auto">
              <a:xfrm>
                <a:off x="2979716" y="3875254"/>
                <a:ext cx="886770" cy="515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GB" sz="1333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98335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Standard</a:t>
                </a:r>
              </a:p>
            </p:txBody>
          </p:sp>
        </p:grpSp>
      </p:grpSp>
      <p:sp>
        <p:nvSpPr>
          <p:cNvPr id="6151" name="ZoneTexte 6150">
            <a:extLst>
              <a:ext uri="{FF2B5EF4-FFF2-40B4-BE49-F238E27FC236}">
                <a16:creationId xmlns:a16="http://schemas.microsoft.com/office/drawing/2014/main" id="{DA53E8BD-27A6-4672-1569-F3661E05EBCE}"/>
              </a:ext>
            </a:extLst>
          </p:cNvPr>
          <p:cNvSpPr txBox="1"/>
          <p:nvPr/>
        </p:nvSpPr>
        <p:spPr>
          <a:xfrm>
            <a:off x="138190" y="3250353"/>
            <a:ext cx="813938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methodology for creating the Common Semantic Data Model (</a:t>
            </a:r>
            <a:r>
              <a:rPr kumimoji="0" lang="en-GB" sz="18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CSDM</a:t>
            </a: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has been defined. </a:t>
            </a:r>
            <a:r>
              <a:rPr kumimoji="0" lang="en-GB" sz="18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AIME</a:t>
            </a: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Agile Interaction model-based Methodology for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Energy dataspaces</a:t>
            </a:r>
            <a:r>
              <a: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8886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 : en angle 11">
            <a:extLst>
              <a:ext uri="{FF2B5EF4-FFF2-40B4-BE49-F238E27FC236}">
                <a16:creationId xmlns:a16="http://schemas.microsoft.com/office/drawing/2014/main" id="{2CA63A04-E940-1739-E9B3-C30B80D24A53}"/>
              </a:ext>
            </a:extLst>
          </p:cNvPr>
          <p:cNvCxnSpPr>
            <a:cxnSpLocks/>
          </p:cNvCxnSpPr>
          <p:nvPr/>
        </p:nvCxnSpPr>
        <p:spPr>
          <a:xfrm flipV="1">
            <a:off x="3596297" y="4343214"/>
            <a:ext cx="4558213" cy="3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1">
            <a:extLst>
              <a:ext uri="{FF2B5EF4-FFF2-40B4-BE49-F238E27FC236}">
                <a16:creationId xmlns:a16="http://schemas.microsoft.com/office/drawing/2014/main" id="{D666EC15-3388-57CC-8FF4-B476CAC4D3FB}"/>
              </a:ext>
            </a:extLst>
          </p:cNvPr>
          <p:cNvCxnSpPr>
            <a:cxnSpLocks/>
          </p:cNvCxnSpPr>
          <p:nvPr/>
        </p:nvCxnSpPr>
        <p:spPr>
          <a:xfrm flipH="1">
            <a:off x="3586629" y="3201681"/>
            <a:ext cx="4561930" cy="6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4DA7B4E-B8FD-0157-9E35-47B5266F6213}"/>
              </a:ext>
            </a:extLst>
          </p:cNvPr>
          <p:cNvSpPr/>
          <p:nvPr/>
        </p:nvSpPr>
        <p:spPr>
          <a:xfrm>
            <a:off x="4500302" y="2931880"/>
            <a:ext cx="3037976" cy="176507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914B7D-1982-0A43-4D77-837876C53990}"/>
              </a:ext>
            </a:extLst>
          </p:cNvPr>
          <p:cNvSpPr/>
          <p:nvPr/>
        </p:nvSpPr>
        <p:spPr>
          <a:xfrm>
            <a:off x="8183241" y="2264570"/>
            <a:ext cx="3311513" cy="3830025"/>
          </a:xfrm>
          <a:prstGeom prst="rect">
            <a:avLst/>
          </a:prstGeom>
          <a:solidFill>
            <a:srgbClr val="F9D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766789-C422-B65A-9040-E5AD0AC998AA}"/>
              </a:ext>
            </a:extLst>
          </p:cNvPr>
          <p:cNvSpPr/>
          <p:nvPr/>
        </p:nvSpPr>
        <p:spPr>
          <a:xfrm>
            <a:off x="342429" y="4320419"/>
            <a:ext cx="3243818" cy="19886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2" descr="Xml - Icônes interface gratuites">
            <a:extLst>
              <a:ext uri="{FF2B5EF4-FFF2-40B4-BE49-F238E27FC236}">
                <a16:creationId xmlns:a16="http://schemas.microsoft.com/office/drawing/2014/main" id="{12F6B510-BE12-5B6E-F20F-B30CC785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41" y="5267883"/>
            <a:ext cx="598331" cy="59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sv - Icônes interface gratuites">
            <a:extLst>
              <a:ext uri="{FF2B5EF4-FFF2-40B4-BE49-F238E27FC236}">
                <a16:creationId xmlns:a16="http://schemas.microsoft.com/office/drawing/2014/main" id="{1EAF44B6-FA3F-0771-9D83-530582D9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65" y="5267882"/>
            <a:ext cx="598331" cy="59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Json file - Free interface icons">
            <a:extLst>
              <a:ext uri="{FF2B5EF4-FFF2-40B4-BE49-F238E27FC236}">
                <a16:creationId xmlns:a16="http://schemas.microsoft.com/office/drawing/2014/main" id="{37DA089C-98F0-5F0B-F24A-80C11A15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5" y="5238754"/>
            <a:ext cx="627459" cy="6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9F107EFD-696B-8B62-EAB1-0E036EE2D905}"/>
              </a:ext>
            </a:extLst>
          </p:cNvPr>
          <p:cNvSpPr txBox="1"/>
          <p:nvPr/>
        </p:nvSpPr>
        <p:spPr>
          <a:xfrm>
            <a:off x="8706428" y="5954919"/>
            <a:ext cx="2369880" cy="374571"/>
          </a:xfrm>
          <a:prstGeom prst="roundRect">
            <a:avLst/>
          </a:prstGeom>
          <a:solidFill>
            <a:srgbClr val="DC7F2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Storage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D684EEF-1AB0-3542-6DC5-61067DB4A5EA}"/>
              </a:ext>
            </a:extLst>
          </p:cNvPr>
          <p:cNvSpPr txBox="1"/>
          <p:nvPr/>
        </p:nvSpPr>
        <p:spPr>
          <a:xfrm>
            <a:off x="819394" y="6121787"/>
            <a:ext cx="2271766" cy="374571"/>
          </a:xfrm>
          <a:prstGeom prst="round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Provider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34ECF9-681C-0040-17B6-E89C2BDAF456}"/>
              </a:ext>
            </a:extLst>
          </p:cNvPr>
          <p:cNvSpPr txBox="1"/>
          <p:nvPr/>
        </p:nvSpPr>
        <p:spPr>
          <a:xfrm>
            <a:off x="4595862" y="3578462"/>
            <a:ext cx="2846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Exchange</a:t>
            </a:r>
          </a:p>
        </p:txBody>
      </p:sp>
      <p:pic>
        <p:nvPicPr>
          <p:cNvPr id="2050" name="Picture 2" descr="Relational Database Icons - Free SVG &amp; PNG Relational Database Images -  Noun Project">
            <a:extLst>
              <a:ext uri="{FF2B5EF4-FFF2-40B4-BE49-F238E27FC236}">
                <a16:creationId xmlns:a16="http://schemas.microsoft.com/office/drawing/2014/main" id="{F3F27E40-8785-4E16-5848-7FBA0562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2" y="5267882"/>
            <a:ext cx="752398" cy="7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3F379-6729-0130-29BB-63B862A48C1F}"/>
              </a:ext>
            </a:extLst>
          </p:cNvPr>
          <p:cNvSpPr/>
          <p:nvPr/>
        </p:nvSpPr>
        <p:spPr>
          <a:xfrm>
            <a:off x="342429" y="1659552"/>
            <a:ext cx="3262031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13ACA0-8499-6D9E-D59F-3407A7447AC3}"/>
              </a:ext>
            </a:extLst>
          </p:cNvPr>
          <p:cNvSpPr txBox="1"/>
          <p:nvPr/>
        </p:nvSpPr>
        <p:spPr>
          <a:xfrm>
            <a:off x="973490" y="3439670"/>
            <a:ext cx="2199409" cy="374571"/>
          </a:xfrm>
          <a:prstGeom prst="round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Consumer</a:t>
            </a:r>
          </a:p>
        </p:txBody>
      </p:sp>
      <p:pic>
        <p:nvPicPr>
          <p:cNvPr id="2058" name="Picture 10" descr="Resource Description Framework (RDF) - w3c - TriplyDB">
            <a:extLst>
              <a:ext uri="{FF2B5EF4-FFF2-40B4-BE49-F238E27FC236}">
                <a16:creationId xmlns:a16="http://schemas.microsoft.com/office/drawing/2014/main" id="{5703C732-ED00-4F1D-E67D-43EB5354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05" y="3896920"/>
            <a:ext cx="598221" cy="5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que 1" descr="Badge avec un remplissage uni">
            <a:extLst>
              <a:ext uri="{FF2B5EF4-FFF2-40B4-BE49-F238E27FC236}">
                <a16:creationId xmlns:a16="http://schemas.microsoft.com/office/drawing/2014/main" id="{C926FDB8-0776-3F2F-1544-89AD426A5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8210" y="4673204"/>
            <a:ext cx="453810" cy="4538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34DE56-DEC6-EE5D-4300-B6FB661A1024}"/>
              </a:ext>
            </a:extLst>
          </p:cNvPr>
          <p:cNvSpPr txBox="1"/>
          <p:nvPr/>
        </p:nvSpPr>
        <p:spPr>
          <a:xfrm>
            <a:off x="5243027" y="4292417"/>
            <a:ext cx="152760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Semantify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5" name="Graphique 4" descr="Badge 1 avec un remplissage uni">
            <a:extLst>
              <a:ext uri="{FF2B5EF4-FFF2-40B4-BE49-F238E27FC236}">
                <a16:creationId xmlns:a16="http://schemas.microsoft.com/office/drawing/2014/main" id="{58EAE11C-CADA-0E87-7F9D-90790A009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025" y="4503767"/>
            <a:ext cx="398188" cy="398188"/>
          </a:xfrm>
          <a:prstGeom prst="rect">
            <a:avLst/>
          </a:prstGeom>
        </p:spPr>
      </p:pic>
      <p:pic>
        <p:nvPicPr>
          <p:cNvPr id="6" name="Picture 2" descr="Xml - Icônes interface gratuites">
            <a:extLst>
              <a:ext uri="{FF2B5EF4-FFF2-40B4-BE49-F238E27FC236}">
                <a16:creationId xmlns:a16="http://schemas.microsoft.com/office/drawing/2014/main" id="{C7CEFA69-47DA-BB3B-1824-93F2BAD7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792" y="2785463"/>
            <a:ext cx="466006" cy="46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sv - Icônes interface gratuites">
            <a:extLst>
              <a:ext uri="{FF2B5EF4-FFF2-40B4-BE49-F238E27FC236}">
                <a16:creationId xmlns:a16="http://schemas.microsoft.com/office/drawing/2014/main" id="{5B8D692D-D989-1224-CB44-BD3336B2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76" y="2752097"/>
            <a:ext cx="546049" cy="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Json file - Free interface icons">
            <a:extLst>
              <a:ext uri="{FF2B5EF4-FFF2-40B4-BE49-F238E27FC236}">
                <a16:creationId xmlns:a16="http://schemas.microsoft.com/office/drawing/2014/main" id="{4EB676E5-84B9-BAA2-8F41-AFBD3946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89" y="2779068"/>
            <a:ext cx="492108" cy="4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ional Database Icons - Free SVG &amp; PNG Relational Database Images -  Noun Project">
            <a:extLst>
              <a:ext uri="{FF2B5EF4-FFF2-40B4-BE49-F238E27FC236}">
                <a16:creationId xmlns:a16="http://schemas.microsoft.com/office/drawing/2014/main" id="{88A53DBD-08FE-B49F-7650-D64F81C1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24" y="2785463"/>
            <a:ext cx="534713" cy="53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JSON-LD Schema UI | Drupal.org">
            <a:extLst>
              <a:ext uri="{FF2B5EF4-FFF2-40B4-BE49-F238E27FC236}">
                <a16:creationId xmlns:a16="http://schemas.microsoft.com/office/drawing/2014/main" id="{6D5B0406-CF49-4165-A399-EDC6F0CB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051" y="2024270"/>
            <a:ext cx="466005" cy="4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ogos for RDF Formats (RDF/XML, Turtle, RDFa, SPARQL, R2RML, SHACL)">
            <a:extLst>
              <a:ext uri="{FF2B5EF4-FFF2-40B4-BE49-F238E27FC236}">
                <a16:creationId xmlns:a16="http://schemas.microsoft.com/office/drawing/2014/main" id="{4024ABD2-9C65-00D9-7EB1-37C9F024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45" y="2065319"/>
            <a:ext cx="447624" cy="3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Logos for RDF Formats (RDF/XML, Turtle, RDFa, SPARQL, R2RML, SHACL)">
            <a:extLst>
              <a:ext uri="{FF2B5EF4-FFF2-40B4-BE49-F238E27FC236}">
                <a16:creationId xmlns:a16="http://schemas.microsoft.com/office/drawing/2014/main" id="{8A0F38A2-B4CE-817D-3220-1952DA29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51" y="2074676"/>
            <a:ext cx="374571" cy="3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Logos for RDF Formats (RDF/XML, Turtle, RDFa, SPARQL, R2RML, SHACL)">
            <a:extLst>
              <a:ext uri="{FF2B5EF4-FFF2-40B4-BE49-F238E27FC236}">
                <a16:creationId xmlns:a16="http://schemas.microsoft.com/office/drawing/2014/main" id="{3174FEDE-5614-DA0F-6BD2-3A66889D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0" y="2065320"/>
            <a:ext cx="396260" cy="39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55600A-42D6-7395-C4D7-D915CEAE798C}"/>
              </a:ext>
            </a:extLst>
          </p:cNvPr>
          <p:cNvSpPr txBox="1"/>
          <p:nvPr/>
        </p:nvSpPr>
        <p:spPr>
          <a:xfrm>
            <a:off x="5255486" y="3010504"/>
            <a:ext cx="152760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Publish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25" name="Graphique 24" descr="Badge 4 avec un remplissage uni">
            <a:extLst>
              <a:ext uri="{FF2B5EF4-FFF2-40B4-BE49-F238E27FC236}">
                <a16:creationId xmlns:a16="http://schemas.microsoft.com/office/drawing/2014/main" id="{F4D6840F-C179-1669-0D94-3FEDD0B098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3238" y="2479046"/>
            <a:ext cx="407186" cy="40718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26345D-68E6-0483-6425-B262CA6CF6CA}"/>
              </a:ext>
            </a:extLst>
          </p:cNvPr>
          <p:cNvSpPr txBox="1"/>
          <p:nvPr/>
        </p:nvSpPr>
        <p:spPr>
          <a:xfrm>
            <a:off x="863653" y="4542292"/>
            <a:ext cx="2159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Syntactic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Validation</a:t>
            </a:r>
          </a:p>
        </p:txBody>
      </p:sp>
      <p:pic>
        <p:nvPicPr>
          <p:cNvPr id="29" name="Picture 6" descr="Check icons for free download | Freepik">
            <a:extLst>
              <a:ext uri="{FF2B5EF4-FFF2-40B4-BE49-F238E27FC236}">
                <a16:creationId xmlns:a16="http://schemas.microsoft.com/office/drawing/2014/main" id="{42C00E87-1142-33F1-7388-B7CCDE1A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2" y="4597046"/>
            <a:ext cx="256980" cy="25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Semantic Web? - Jean Delahousse">
            <a:extLst>
              <a:ext uri="{FF2B5EF4-FFF2-40B4-BE49-F238E27FC236}">
                <a16:creationId xmlns:a16="http://schemas.microsoft.com/office/drawing/2014/main" id="{D4B9D5C3-9997-459A-6B76-57F6E5B3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014" y="4654653"/>
            <a:ext cx="661959" cy="7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0016A66C-0ED5-05E2-C0D7-DD8B70D032EB}"/>
              </a:ext>
            </a:extLst>
          </p:cNvPr>
          <p:cNvSpPr txBox="1"/>
          <p:nvPr/>
        </p:nvSpPr>
        <p:spPr>
          <a:xfrm>
            <a:off x="9065936" y="4707799"/>
            <a:ext cx="1568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Conforms</a:t>
            </a: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to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E40086F1-BAAA-5B4C-EEA5-187056385AAE}"/>
              </a:ext>
            </a:extLst>
          </p:cNvPr>
          <p:cNvCxnSpPr>
            <a:cxnSpLocks/>
            <a:stCxn id="2058" idx="3"/>
            <a:endCxn id="39" idx="1"/>
          </p:cNvCxnSpPr>
          <p:nvPr/>
        </p:nvCxnSpPr>
        <p:spPr>
          <a:xfrm>
            <a:off x="8817426" y="4196031"/>
            <a:ext cx="1941588" cy="843482"/>
          </a:xfrm>
          <a:prstGeom prst="straightConnector1">
            <a:avLst/>
          </a:prstGeom>
          <a:ln w="19050">
            <a:solidFill>
              <a:srgbClr val="DC7F2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424FADF-0705-4728-53A9-3F58A197C500}"/>
              </a:ext>
            </a:extLst>
          </p:cNvPr>
          <p:cNvSpPr txBox="1"/>
          <p:nvPr/>
        </p:nvSpPr>
        <p:spPr>
          <a:xfrm>
            <a:off x="8703409" y="3596451"/>
            <a:ext cx="203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Knowledge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Graph</a:t>
            </a:r>
          </a:p>
        </p:txBody>
      </p:sp>
      <p:pic>
        <p:nvPicPr>
          <p:cNvPr id="1026" name="Picture 2" descr="checklist&quot; Icon - Download for free – Iconduck">
            <a:extLst>
              <a:ext uri="{FF2B5EF4-FFF2-40B4-BE49-F238E27FC236}">
                <a16:creationId xmlns:a16="http://schemas.microsoft.com/office/drawing/2014/main" id="{51C3EBB9-77AE-96BA-997B-0B223D5C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42" y="1659552"/>
            <a:ext cx="382822" cy="4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Pipelining in Omega-X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D172CF2-7DA1-222C-CC77-6D1B64C4F32B}"/>
              </a:ext>
            </a:extLst>
          </p:cNvPr>
          <p:cNvSpPr txBox="1"/>
          <p:nvPr/>
        </p:nvSpPr>
        <p:spPr>
          <a:xfrm>
            <a:off x="10509985" y="5424373"/>
            <a:ext cx="203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Ontology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16625D1-A1A7-924E-73F6-1E2A3666EC3E}"/>
              </a:ext>
            </a:extLst>
          </p:cNvPr>
          <p:cNvSpPr txBox="1"/>
          <p:nvPr/>
        </p:nvSpPr>
        <p:spPr>
          <a:xfrm>
            <a:off x="8715942" y="2396067"/>
            <a:ext cx="2369880" cy="722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Semantic</a:t>
            </a:r>
            <a:r>
              <a:rPr kumimoji="0" lang="fr-F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Validation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(SHACL,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Reasoner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, ..)</a:t>
            </a:r>
          </a:p>
        </p:txBody>
      </p:sp>
      <p:pic>
        <p:nvPicPr>
          <p:cNvPr id="42" name="Graphique 41" descr="Badge 3 avec un remplissage uni">
            <a:extLst>
              <a:ext uri="{FF2B5EF4-FFF2-40B4-BE49-F238E27FC236}">
                <a16:creationId xmlns:a16="http://schemas.microsoft.com/office/drawing/2014/main" id="{99A6ED3E-88E0-9CAA-939A-1820BA4971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01614" y="2443677"/>
            <a:ext cx="430961" cy="430961"/>
          </a:xfrm>
          <a:prstGeom prst="rect">
            <a:avLst/>
          </a:prstGeom>
        </p:spPr>
      </p:pic>
      <p:pic>
        <p:nvPicPr>
          <p:cNvPr id="47" name="Picture 6" descr="Check icons for free download | Freepik">
            <a:extLst>
              <a:ext uri="{FF2B5EF4-FFF2-40B4-BE49-F238E27FC236}">
                <a16:creationId xmlns:a16="http://schemas.microsoft.com/office/drawing/2014/main" id="{126151FC-3837-96E9-D8D7-974AA674B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981" y="2488024"/>
            <a:ext cx="319985" cy="3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C9F71969-AC89-9229-5552-24D64C5BCE77}"/>
              </a:ext>
            </a:extLst>
          </p:cNvPr>
          <p:cNvSpPr txBox="1"/>
          <p:nvPr/>
        </p:nvSpPr>
        <p:spPr>
          <a:xfrm>
            <a:off x="5242543" y="4283281"/>
            <a:ext cx="152760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Semantify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A3C922-6342-CF15-DE7D-5390BDECC24A}"/>
              </a:ext>
            </a:extLst>
          </p:cNvPr>
          <p:cNvSpPr txBox="1"/>
          <p:nvPr/>
        </p:nvSpPr>
        <p:spPr>
          <a:xfrm>
            <a:off x="5255002" y="3001368"/>
            <a:ext cx="152760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Publish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0EB96B2-A2A0-B874-C431-8D49A87DF4C9}"/>
              </a:ext>
            </a:extLst>
          </p:cNvPr>
          <p:cNvSpPr txBox="1"/>
          <p:nvPr/>
        </p:nvSpPr>
        <p:spPr>
          <a:xfrm>
            <a:off x="3479387" y="1788674"/>
            <a:ext cx="1351837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Quality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Report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04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079002-F57D-49B7-B302-7E2A9E14DEBD}"/>
              </a:ext>
            </a:extLst>
          </p:cNvPr>
          <p:cNvSpPr txBox="1"/>
          <p:nvPr/>
        </p:nvSpPr>
        <p:spPr>
          <a:xfrm>
            <a:off x="829339" y="964765"/>
            <a:ext cx="1073274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Flex1.0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internal optimization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Flex2.0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congestion management with bilateral contracts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Flex3.0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capacity management with market structures 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au 5">
            <a:extLst>
              <a:ext uri="{FF2B5EF4-FFF2-40B4-BE49-F238E27FC236}">
                <a16:creationId xmlns:a16="http://schemas.microsoft.com/office/drawing/2014/main" id="{F63C03DA-FDAD-27C1-C9B4-5C76B02B7336}"/>
              </a:ext>
            </a:extLst>
          </p:cNvPr>
          <p:cNvGraphicFramePr>
            <a:graphicFrameLocks noGrp="1"/>
          </p:cNvGraphicFramePr>
          <p:nvPr/>
        </p:nvGraphicFramePr>
        <p:xfrm>
          <a:off x="629920" y="1745975"/>
          <a:ext cx="10932161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469">
                  <a:extLst>
                    <a:ext uri="{9D8B030D-6E8A-4147-A177-3AD203B41FA5}">
                      <a16:colId xmlns:a16="http://schemas.microsoft.com/office/drawing/2014/main" val="3900223581"/>
                    </a:ext>
                  </a:extLst>
                </a:gridCol>
                <a:gridCol w="1772564">
                  <a:extLst>
                    <a:ext uri="{9D8B030D-6E8A-4147-A177-3AD203B41FA5}">
                      <a16:colId xmlns:a16="http://schemas.microsoft.com/office/drawing/2014/main" val="1996964570"/>
                    </a:ext>
                  </a:extLst>
                </a:gridCol>
                <a:gridCol w="1957226">
                  <a:extLst>
                    <a:ext uri="{9D8B030D-6E8A-4147-A177-3AD203B41FA5}">
                      <a16:colId xmlns:a16="http://schemas.microsoft.com/office/drawing/2014/main" val="3798042419"/>
                    </a:ext>
                  </a:extLst>
                </a:gridCol>
                <a:gridCol w="1587902">
                  <a:extLst>
                    <a:ext uri="{9D8B030D-6E8A-4147-A177-3AD203B41FA5}">
                      <a16:colId xmlns:a16="http://schemas.microsoft.com/office/drawing/2014/main" val="4069720115"/>
                    </a:ext>
                  </a:extLst>
                </a:gridCol>
              </a:tblGrid>
              <a:tr h="427874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BUC / 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Full description in 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Diagrams (activity/sequence)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Data model</a:t>
                      </a:r>
                    </a:p>
                    <a:p>
                      <a:r>
                        <a:rPr lang="en-US" sz="1400" noProof="0" dirty="0"/>
                        <a:t>and role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0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 Flex. for internal optimization</a:t>
                      </a:r>
                      <a:endParaRPr lang="en-US" sz="16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2 Flex. for congestion mgmt with bilateral contracts </a:t>
                      </a:r>
                      <a:endParaRPr lang="en-US" sz="1600" b="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Activity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6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3 Flex. for capacity mgmt with market structures </a:t>
                      </a:r>
                      <a:endParaRPr lang="en-US" sz="1600" b="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Activity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3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Passive Consumption Baseline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3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Intermittent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DER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Controllable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6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Passive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Consumption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Prediction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0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Intermittent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DER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Prediction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8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Implicit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Activation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4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Option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Orders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99547"/>
                  </a:ext>
                </a:extLst>
              </a:tr>
            </a:tbl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1932C84-AF4D-4B18-5597-5064B6320AFB}"/>
              </a:ext>
            </a:extLst>
          </p:cNvPr>
          <p:cNvSpPr/>
          <p:nvPr/>
        </p:nvSpPr>
        <p:spPr>
          <a:xfrm>
            <a:off x="3268133" y="506487"/>
            <a:ext cx="4859865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Business and System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UCs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36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079002-F57D-49B7-B302-7E2A9E14DEBD}"/>
              </a:ext>
            </a:extLst>
          </p:cNvPr>
          <p:cNvSpPr txBox="1"/>
          <p:nvPr/>
        </p:nvSpPr>
        <p:spPr>
          <a:xfrm>
            <a:off x="829339" y="964765"/>
            <a:ext cx="1073274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Flex1.0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internal optimization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Flex2.0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congestion management with bilateral contracts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Flex3.0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capacity management with market structures 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au 5">
            <a:extLst>
              <a:ext uri="{FF2B5EF4-FFF2-40B4-BE49-F238E27FC236}">
                <a16:creationId xmlns:a16="http://schemas.microsoft.com/office/drawing/2014/main" id="{F63C03DA-FDAD-27C1-C9B4-5C76B02B7336}"/>
              </a:ext>
            </a:extLst>
          </p:cNvPr>
          <p:cNvGraphicFramePr>
            <a:graphicFrameLocks noGrp="1"/>
          </p:cNvGraphicFramePr>
          <p:nvPr/>
        </p:nvGraphicFramePr>
        <p:xfrm>
          <a:off x="629920" y="1745974"/>
          <a:ext cx="10932161" cy="4223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3900223581"/>
                    </a:ext>
                  </a:extLst>
                </a:gridCol>
                <a:gridCol w="1920953">
                  <a:extLst>
                    <a:ext uri="{9D8B030D-6E8A-4147-A177-3AD203B41FA5}">
                      <a16:colId xmlns:a16="http://schemas.microsoft.com/office/drawing/2014/main" val="1996964570"/>
                    </a:ext>
                  </a:extLst>
                </a:gridCol>
                <a:gridCol w="1957226">
                  <a:extLst>
                    <a:ext uri="{9D8B030D-6E8A-4147-A177-3AD203B41FA5}">
                      <a16:colId xmlns:a16="http://schemas.microsoft.com/office/drawing/2014/main" val="3798042419"/>
                    </a:ext>
                  </a:extLst>
                </a:gridCol>
                <a:gridCol w="1587902">
                  <a:extLst>
                    <a:ext uri="{9D8B030D-6E8A-4147-A177-3AD203B41FA5}">
                      <a16:colId xmlns:a16="http://schemas.microsoft.com/office/drawing/2014/main" val="4069720115"/>
                    </a:ext>
                  </a:extLst>
                </a:gridCol>
              </a:tblGrid>
              <a:tr h="526604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BUC / 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Full description in 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Diagrams (activity/sequence)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Data model</a:t>
                      </a:r>
                    </a:p>
                    <a:p>
                      <a:r>
                        <a:rPr lang="en-US" sz="1400" noProof="0" dirty="0"/>
                        <a:t>and role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08493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en-GB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Grid observability &amp; flex schedule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To be completed*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3760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en-GB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Grid observability &amp; flex schedule operation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69690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Planning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31952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Collaborative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flexibility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33089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Bidding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Zone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680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Aggregate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Bidding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Zone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63551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Requests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03243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Offers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83845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Market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Orders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48035"/>
                  </a:ext>
                </a:extLst>
              </a:tr>
              <a:tr h="340744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Order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Disaggregation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995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0D70D0-EAEC-5FCB-30F3-AC50CF60A6FB}"/>
              </a:ext>
            </a:extLst>
          </p:cNvPr>
          <p:cNvSpPr txBox="1"/>
          <p:nvPr/>
        </p:nvSpPr>
        <p:spPr>
          <a:xfrm>
            <a:off x="1092375" y="6222125"/>
            <a:ext cx="537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Respective</a:t>
            </a: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sequence</a:t>
            </a: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diagram</a:t>
            </a: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lacking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9B839D2-5AAF-E25B-E1CA-D9D912A63877}"/>
              </a:ext>
            </a:extLst>
          </p:cNvPr>
          <p:cNvSpPr/>
          <p:nvPr/>
        </p:nvSpPr>
        <p:spPr>
          <a:xfrm>
            <a:off x="3276600" y="506487"/>
            <a:ext cx="4859865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Business and System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UCs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03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985539" y="481601"/>
            <a:ext cx="4066533" cy="5597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Events &amp; Time Series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62" name="ZoneTexte 2061">
            <a:extLst>
              <a:ext uri="{FF2B5EF4-FFF2-40B4-BE49-F238E27FC236}">
                <a16:creationId xmlns:a16="http://schemas.microsoft.com/office/drawing/2014/main" id="{E6A238CC-8A1A-8648-39A4-74C378BCA7A2}"/>
              </a:ext>
            </a:extLst>
          </p:cNvPr>
          <p:cNvSpPr txBox="1"/>
          <p:nvPr/>
        </p:nvSpPr>
        <p:spPr bwMode="auto">
          <a:xfrm>
            <a:off x="224717" y="1128392"/>
            <a:ext cx="1192961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Top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ontology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provides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knwoledge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representation at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global structure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This enables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identifying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value sets’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structures and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temporal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coverage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aspects.</a:t>
            </a:r>
          </a:p>
        </p:txBody>
      </p:sp>
      <p:pic>
        <p:nvPicPr>
          <p:cNvPr id="1026" name="Picture 2" descr="Draft Rubber Stamp Vector Illustration par Mahmudul-Hassan · Creative  Fabrica">
            <a:extLst>
              <a:ext uri="{FF2B5EF4-FFF2-40B4-BE49-F238E27FC236}">
                <a16:creationId xmlns:a16="http://schemas.microsoft.com/office/drawing/2014/main" id="{B408D795-076A-E9E2-368E-0616262ED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2952" r="12953" b="21206"/>
          <a:stretch/>
        </p:blipFill>
        <p:spPr bwMode="auto">
          <a:xfrm rot="1796295">
            <a:off x="11018001" y="2188647"/>
            <a:ext cx="915524" cy="3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DB79D9F9-ADDE-759F-18B2-90624C870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47" y="2095753"/>
            <a:ext cx="6972178" cy="45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6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985539" y="481601"/>
            <a:ext cx="4066533" cy="449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Energy Data Sets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ZoneTexte 1">
            <a:extLst>
              <a:ext uri="{FF2B5EF4-FFF2-40B4-BE49-F238E27FC236}">
                <a16:creationId xmlns:a16="http://schemas.microsoft.com/office/drawing/2014/main" id="{611B0578-9569-8985-064B-48A5BDC94ADC}"/>
              </a:ext>
            </a:extLst>
          </p:cNvPr>
          <p:cNvSpPr/>
          <p:nvPr/>
        </p:nvSpPr>
        <p:spPr>
          <a:xfrm>
            <a:off x="290728" y="1055763"/>
            <a:ext cx="11815134" cy="8561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The Energy data set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ontology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provides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common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knowledge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representation of the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context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where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the exchange of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energy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data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takes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place.</a:t>
            </a:r>
            <a:endParaRPr kumimoji="0" lang="fr-FR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Draft Rubber Stamp Vector Illustration par Mahmudul-Hassan · Creative  Fabrica">
            <a:extLst>
              <a:ext uri="{FF2B5EF4-FFF2-40B4-BE49-F238E27FC236}">
                <a16:creationId xmlns:a16="http://schemas.microsoft.com/office/drawing/2014/main" id="{6771237D-470E-DB82-1CE4-CD3BA861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2952" r="12953" b="21206"/>
          <a:stretch/>
        </p:blipFill>
        <p:spPr bwMode="auto">
          <a:xfrm rot="1796295">
            <a:off x="11008613" y="2549735"/>
            <a:ext cx="915524" cy="3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A6331D4-FE42-58F5-4B48-0DC1F1AD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692" y="2345054"/>
            <a:ext cx="7896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84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4525297" y="515320"/>
            <a:ext cx="3141405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Infrastructure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ZoneTexte 1">
            <a:extLst>
              <a:ext uri="{FF2B5EF4-FFF2-40B4-BE49-F238E27FC236}">
                <a16:creationId xmlns:a16="http://schemas.microsoft.com/office/drawing/2014/main" id="{F49C4F67-9881-9795-E092-FCB8E988E62C}"/>
              </a:ext>
            </a:extLst>
          </p:cNvPr>
          <p:cNvSpPr/>
          <p:nvPr/>
        </p:nvSpPr>
        <p:spPr>
          <a:xfrm>
            <a:off x="376866" y="1159471"/>
            <a:ext cx="11815134" cy="4406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Infrastructure module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based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on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seas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kumimoji="0" lang="fr-FR" sz="1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ontology</a:t>
            </a: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endParaRPr kumimoji="0" lang="fr-FR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Draft Rubber Stamp Vector Illustration par Mahmudul-Hassan · Creative  Fabrica">
            <a:extLst>
              <a:ext uri="{FF2B5EF4-FFF2-40B4-BE49-F238E27FC236}">
                <a16:creationId xmlns:a16="http://schemas.microsoft.com/office/drawing/2014/main" id="{75058B67-ECEF-AA11-2A65-3CD80E53E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2952" r="12953" b="21206"/>
          <a:stretch/>
        </p:blipFill>
        <p:spPr bwMode="auto">
          <a:xfrm rot="1796295">
            <a:off x="8501044" y="1940000"/>
            <a:ext cx="915524" cy="3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5364BF-415E-726D-9894-7BE45B72C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27" y="2428180"/>
            <a:ext cx="7572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81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Glossary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of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Terms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F01CB8-313C-5D14-DFCC-BE815C2D9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22" y="2300637"/>
            <a:ext cx="3379820" cy="314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90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Police, ligne&#10;&#10;Description générée automatiquement">
            <a:extLst>
              <a:ext uri="{FF2B5EF4-FFF2-40B4-BE49-F238E27FC236}">
                <a16:creationId xmlns:a16="http://schemas.microsoft.com/office/drawing/2014/main" id="{0E9B181D-E257-FB80-1D3D-A1E0F8A6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637"/>
            <a:ext cx="12192000" cy="4943896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Modeling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Attempts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" name="Image 5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34CE1282-FF07-D5D9-F1C8-5194144D9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19" y="4581486"/>
            <a:ext cx="8053421" cy="21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ZoneTexte 57">
            <a:extLst>
              <a:ext uri="{FF2B5EF4-FFF2-40B4-BE49-F238E27FC236}">
                <a16:creationId xmlns:a16="http://schemas.microsoft.com/office/drawing/2014/main" id="{0525C850-28CD-1F6C-54DB-E3BFC4639126}"/>
              </a:ext>
            </a:extLst>
          </p:cNvPr>
          <p:cNvSpPr txBox="1"/>
          <p:nvPr/>
        </p:nvSpPr>
        <p:spPr>
          <a:xfrm>
            <a:off x="843418" y="2439052"/>
            <a:ext cx="68427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b="1" dirty="0">
                <a:solidFill>
                  <a:prstClr val="black"/>
                </a:solidFill>
                <a:latin typeface="Georgia" panose="02040502050405020303" pitchFamily="18" charset="0"/>
              </a:rPr>
              <a:t>Business and System 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Use Cases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B64E21-ADD2-84AF-ACE5-F376E8F7D619}"/>
              </a:ext>
            </a:extLst>
          </p:cNvPr>
          <p:cNvSpPr txBox="1"/>
          <p:nvPr/>
        </p:nvSpPr>
        <p:spPr>
          <a:xfrm>
            <a:off x="843419" y="1732481"/>
            <a:ext cx="65765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Semantic Interoperability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B01A86-8373-AEB4-57AE-D77C8686BDC2}"/>
              </a:ext>
            </a:extLst>
          </p:cNvPr>
          <p:cNvSpPr txBox="1"/>
          <p:nvPr/>
        </p:nvSpPr>
        <p:spPr>
          <a:xfrm>
            <a:off x="1649479" y="3843535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Event </a:t>
            </a:r>
            <a:r>
              <a:rPr lang="fr-FR" sz="2200" b="1" dirty="0">
                <a:solidFill>
                  <a:prstClr val="black"/>
                </a:solidFill>
                <a:latin typeface="Georgia" panose="02040502050405020303" pitchFamily="18" charset="0"/>
              </a:rPr>
              <a:t>&amp; Time Series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E201506-B19F-6585-0519-B0E9A7FE26AF}"/>
              </a:ext>
            </a:extLst>
          </p:cNvPr>
          <p:cNvSpPr txBox="1"/>
          <p:nvPr/>
        </p:nvSpPr>
        <p:spPr>
          <a:xfrm>
            <a:off x="1649479" y="4449691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Energy Data Sets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E55B80-5BCB-9466-C29B-CC05935519D6}"/>
              </a:ext>
            </a:extLst>
          </p:cNvPr>
          <p:cNvSpPr txBox="1"/>
          <p:nvPr/>
        </p:nvSpPr>
        <p:spPr>
          <a:xfrm>
            <a:off x="1649479" y="5050766"/>
            <a:ext cx="6554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Recall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of CSDM </a:t>
            </a:r>
            <a:r>
              <a:rPr lang="fr-FR" sz="2200" b="1" dirty="0">
                <a:solidFill>
                  <a:prstClr val="black"/>
                </a:solidFill>
                <a:latin typeface="Georgia" panose="02040502050405020303" pitchFamily="18" charset="0"/>
              </a:rPr>
              <a:t>D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emo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 </a:t>
            </a:r>
            <a:r>
              <a:rPr lang="fr-FR" sz="2200" b="1" dirty="0">
                <a:solidFill>
                  <a:prstClr val="black"/>
                </a:solidFill>
                <a:latin typeface="Georgia" panose="02040502050405020303" pitchFamily="18" charset="0"/>
              </a:rPr>
              <a:t>D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F74E06-0B85-01E1-8121-CDD93F9F578C}"/>
              </a:ext>
            </a:extLst>
          </p:cNvPr>
          <p:cNvSpPr txBox="1"/>
          <p:nvPr/>
        </p:nvSpPr>
        <p:spPr>
          <a:xfrm>
            <a:off x="1637286" y="5663346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Extension for BUC3.0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D6D514-FAC0-AA3D-8BE1-F3557E4B1D76}"/>
              </a:ext>
            </a:extLst>
          </p:cNvPr>
          <p:cNvSpPr txBox="1"/>
          <p:nvPr/>
        </p:nvSpPr>
        <p:spPr>
          <a:xfrm>
            <a:off x="846057" y="6374052"/>
            <a:ext cx="39884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Next 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Steps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8" name="Graphique 7" descr="Badge avec un remplissage uni">
            <a:extLst>
              <a:ext uri="{FF2B5EF4-FFF2-40B4-BE49-F238E27FC236}">
                <a16:creationId xmlns:a16="http://schemas.microsoft.com/office/drawing/2014/main" id="{58F90E35-0AE3-79B2-0F0E-BA513D42F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4408" y="4469424"/>
            <a:ext cx="365071" cy="365071"/>
          </a:xfrm>
          <a:prstGeom prst="rect">
            <a:avLst/>
          </a:prstGeom>
        </p:spPr>
      </p:pic>
      <p:pic>
        <p:nvPicPr>
          <p:cNvPr id="9" name="Graphique 8" descr="Badge 1 avec un remplissage uni">
            <a:extLst>
              <a:ext uri="{FF2B5EF4-FFF2-40B4-BE49-F238E27FC236}">
                <a16:creationId xmlns:a16="http://schemas.microsoft.com/office/drawing/2014/main" id="{5E7B39C5-0451-9949-EC7D-C446E6BBE5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408" y="3884460"/>
            <a:ext cx="352878" cy="352878"/>
          </a:xfrm>
          <a:prstGeom prst="rect">
            <a:avLst/>
          </a:prstGeom>
        </p:spPr>
      </p:pic>
      <p:pic>
        <p:nvPicPr>
          <p:cNvPr id="10" name="Graphique 9" descr="Badge 4 avec un remplissage uni">
            <a:extLst>
              <a:ext uri="{FF2B5EF4-FFF2-40B4-BE49-F238E27FC236}">
                <a16:creationId xmlns:a16="http://schemas.microsoft.com/office/drawing/2014/main" id="{C31F7509-2281-6161-4E26-12E92D3931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750" y="5697926"/>
            <a:ext cx="361729" cy="361729"/>
          </a:xfrm>
          <a:prstGeom prst="rect">
            <a:avLst/>
          </a:prstGeom>
        </p:spPr>
      </p:pic>
      <p:pic>
        <p:nvPicPr>
          <p:cNvPr id="11" name="Graphique 10" descr="Badge 3 avec un remplissage uni">
            <a:extLst>
              <a:ext uri="{FF2B5EF4-FFF2-40B4-BE49-F238E27FC236}">
                <a16:creationId xmlns:a16="http://schemas.microsoft.com/office/drawing/2014/main" id="{40633D86-541F-E8FE-2D4F-55FDB35104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5557" y="5085346"/>
            <a:ext cx="361729" cy="36172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8E2DBB0-4478-5B3C-70B0-2F14D6F6C450}"/>
              </a:ext>
            </a:extLst>
          </p:cNvPr>
          <p:cNvSpPr/>
          <p:nvPr/>
        </p:nvSpPr>
        <p:spPr>
          <a:xfrm>
            <a:off x="684295" y="1798605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3519484-EA27-775B-2162-4015029EB6F1}"/>
              </a:ext>
            </a:extLst>
          </p:cNvPr>
          <p:cNvSpPr/>
          <p:nvPr/>
        </p:nvSpPr>
        <p:spPr>
          <a:xfrm>
            <a:off x="684295" y="2500382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7242FA0-F337-8AB5-D235-67E22F2A53EC}"/>
              </a:ext>
            </a:extLst>
          </p:cNvPr>
          <p:cNvSpPr/>
          <p:nvPr/>
        </p:nvSpPr>
        <p:spPr>
          <a:xfrm>
            <a:off x="684295" y="6440710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961296" y="515052"/>
            <a:ext cx="1778630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Outline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D5E17E-5E91-13FA-A253-DF0E066A5553}"/>
              </a:ext>
            </a:extLst>
          </p:cNvPr>
          <p:cNvSpPr txBox="1"/>
          <p:nvPr/>
        </p:nvSpPr>
        <p:spPr>
          <a:xfrm>
            <a:off x="843419" y="3161756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b="1" dirty="0">
                <a:solidFill>
                  <a:prstClr val="black"/>
                </a:solidFill>
                <a:latin typeface="Georgia" panose="02040502050405020303" pitchFamily="18" charset="0"/>
              </a:rPr>
              <a:t>Omega-X CSDM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4825529-6EE3-F1DD-457A-76E934CD25B4}"/>
              </a:ext>
            </a:extLst>
          </p:cNvPr>
          <p:cNvSpPr/>
          <p:nvPr/>
        </p:nvSpPr>
        <p:spPr>
          <a:xfrm>
            <a:off x="684295" y="3223086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94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prstClr val="black"/>
                </a:solidFill>
                <a:latin typeface="Georgia" panose="02040502050405020303" pitchFamily="18" charset="0"/>
              </a:rPr>
              <a:t>Smart </a:t>
            </a:r>
            <a:r>
              <a:rPr lang="fr-FR" sz="2400" b="1" dirty="0" err="1">
                <a:solidFill>
                  <a:prstClr val="black"/>
                </a:solidFill>
                <a:latin typeface="Georgia" panose="02040502050405020303" pitchFamily="18" charset="0"/>
              </a:rPr>
              <a:t>Meter</a:t>
            </a:r>
            <a:r>
              <a:rPr lang="fr-FR" sz="2400" b="1" dirty="0">
                <a:solidFill>
                  <a:prstClr val="black"/>
                </a:solidFill>
                <a:latin typeface="Georgia" panose="02040502050405020303" pitchFamily="18" charset="0"/>
              </a:rPr>
              <a:t> Connection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884B13-242B-2D42-29DB-840FBC53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838"/>
            <a:ext cx="12192000" cy="46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4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146" name="Image 22">
            <a:extLst>
              <a:ext uri="{FF2B5EF4-FFF2-40B4-BE49-F238E27FC236}">
                <a16:creationId xmlns:a16="http://schemas.microsoft.com/office/drawing/2014/main" id="{A4DE0AFC-CC23-FFE5-EEF6-BC1C272B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87" y="1976707"/>
            <a:ext cx="4454116" cy="378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DEABBDB-208B-D655-347F-CF7711A5B932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prstClr val="black"/>
                </a:solidFill>
                <a:latin typeface="Georgia" panose="02040502050405020303" pitchFamily="18" charset="0"/>
              </a:rPr>
              <a:t>Smart </a:t>
            </a:r>
            <a:r>
              <a:rPr lang="fr-FR" sz="2400" b="1" dirty="0" err="1">
                <a:solidFill>
                  <a:prstClr val="black"/>
                </a:solidFill>
                <a:latin typeface="Georgia" panose="02040502050405020303" pitchFamily="18" charset="0"/>
              </a:rPr>
              <a:t>Meter</a:t>
            </a:r>
            <a:r>
              <a:rPr lang="fr-FR" sz="2400" b="1" dirty="0">
                <a:solidFill>
                  <a:prstClr val="black"/>
                </a:solidFill>
                <a:latin typeface="Georgia" panose="02040502050405020303" pitchFamily="18" charset="0"/>
              </a:rPr>
              <a:t> Connection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01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4525297" y="515320"/>
            <a:ext cx="3280970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Interconncet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Ontology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73D34-9230-04C6-6687-837477EF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23" y="1038371"/>
            <a:ext cx="7752725" cy="56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408FA1-6F27-DEEC-BE6C-9CED40A4BD51}"/>
              </a:ext>
            </a:extLst>
          </p:cNvPr>
          <p:cNvSpPr txBox="1"/>
          <p:nvPr/>
        </p:nvSpPr>
        <p:spPr>
          <a:xfrm>
            <a:off x="5527464" y="6519446"/>
            <a:ext cx="6117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</a:rPr>
              <a:t>https://gitlab.inesctec.pt/interconnect-public/ontology</a:t>
            </a:r>
          </a:p>
        </p:txBody>
      </p:sp>
    </p:spTree>
    <p:extLst>
      <p:ext uri="{BB962C8B-B14F-4D97-AF65-F5344CB8AC3E}">
        <p14:creationId xmlns:p14="http://schemas.microsoft.com/office/powerpoint/2010/main" val="2288852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D22ED9-2B76-B07A-6623-42EF7E704A36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742C3DE-2D4E-486D-AD00-DAB298E773D9}" type="slidenum">
              <a:rPr lang="fr-FR" smtClean="0"/>
              <a:t>33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9B7D2B-B185-8896-DCA9-44838D40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" y="1439744"/>
            <a:ext cx="5800284" cy="318758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EA82274-DBBE-C1F7-1A9F-2C53C11DFBA0}"/>
              </a:ext>
            </a:extLst>
          </p:cNvPr>
          <p:cNvSpPr/>
          <p:nvPr/>
        </p:nvSpPr>
        <p:spPr>
          <a:xfrm>
            <a:off x="4525297" y="515320"/>
            <a:ext cx="3280970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IEC 62746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07AF24-6079-B10F-FF92-34A601DD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9" y="2499951"/>
            <a:ext cx="3514725" cy="3009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3AF396-7602-9854-7CCE-A68AA2D7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366" y="4503463"/>
            <a:ext cx="4662831" cy="23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79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CSDM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DAFDC6-94B2-EB6B-C183-DD989CA2C89E}"/>
              </a:ext>
            </a:extLst>
          </p:cNvPr>
          <p:cNvSpPr txBox="1"/>
          <p:nvPr/>
        </p:nvSpPr>
        <p:spPr>
          <a:xfrm>
            <a:off x="424943" y="1617697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D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37251D-2ABF-BFCE-FF73-DB3B13A96539}"/>
              </a:ext>
            </a:extLst>
          </p:cNvPr>
          <p:cNvSpPr/>
          <p:nvPr/>
        </p:nvSpPr>
        <p:spPr>
          <a:xfrm>
            <a:off x="302395" y="1639461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3F4E4-6A9A-96DD-BF9D-4711F5B7ADE2}"/>
              </a:ext>
            </a:extLst>
          </p:cNvPr>
          <p:cNvSpPr/>
          <p:nvPr/>
        </p:nvSpPr>
        <p:spPr>
          <a:xfrm>
            <a:off x="424943" y="2176018"/>
            <a:ext cx="4646590" cy="2141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51516-8A02-2628-6AB8-187DE89F75B8}"/>
              </a:ext>
            </a:extLst>
          </p:cNvPr>
          <p:cNvSpPr/>
          <p:nvPr/>
        </p:nvSpPr>
        <p:spPr>
          <a:xfrm>
            <a:off x="424943" y="4427535"/>
            <a:ext cx="4646590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CFB50B-3244-6DE6-4CAA-1C6C9B5B5CE2}"/>
              </a:ext>
            </a:extLst>
          </p:cNvPr>
          <p:cNvSpPr txBox="1"/>
          <p:nvPr/>
        </p:nvSpPr>
        <p:spPr>
          <a:xfrm>
            <a:off x="1209195" y="2176019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Static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473DB4-1363-3DB0-5471-343414321B84}"/>
              </a:ext>
            </a:extLst>
          </p:cNvPr>
          <p:cNvSpPr txBox="1"/>
          <p:nvPr/>
        </p:nvSpPr>
        <p:spPr>
          <a:xfrm>
            <a:off x="1324810" y="4494088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Dynamic Data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77A406C-DA17-5EAF-4AF4-4668A922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 bwMode="auto">
          <a:xfrm>
            <a:off x="424944" y="4888964"/>
            <a:ext cx="4651039" cy="6148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0E5623-7D62-7C40-90AD-F612A943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55"/>
          <a:stretch/>
        </p:blipFill>
        <p:spPr bwMode="auto">
          <a:xfrm>
            <a:off x="1399676" y="5614098"/>
            <a:ext cx="2656375" cy="6636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EF4A886-33A3-7ADE-97B0-FD1BCEBB22C9}"/>
              </a:ext>
            </a:extLst>
          </p:cNvPr>
          <p:cNvSpPr txBox="1"/>
          <p:nvPr/>
        </p:nvSpPr>
        <p:spPr>
          <a:xfrm>
            <a:off x="415462" y="2514573"/>
            <a:ext cx="464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captured by a meteorological station (ATMOS 41, cf. 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hlinkClick r:id="rId5"/>
              </a:rPr>
              <a:t>datasheet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, located in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Cobertura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Verde" (Lat: 41.234158,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-8.623050), and updated to Maia Municipality data lake every 15.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200DC6-5703-9118-B639-B52239AF4C2C}"/>
              </a:ext>
            </a:extLst>
          </p:cNvPr>
          <p:cNvSpPr txBox="1"/>
          <p:nvPr/>
        </p:nvSpPr>
        <p:spPr>
          <a:xfrm>
            <a:off x="363669" y="3187675"/>
            <a:ext cx="4646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collected by the control system (located in "Piscinas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Municipais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Gueifães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" (Lat: 41.215143,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-8.600758), and every day, by 10AM, we receive an email with a link for 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xls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file with the data from the previous day. This email is processed around 12AM, and, thus, by 12AM the data lake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6498544-B353-0EB5-4C47-45B4284747CF}"/>
              </a:ext>
            </a:extLst>
          </p:cNvPr>
          <p:cNvSpPr txBox="1"/>
          <p:nvPr/>
        </p:nvSpPr>
        <p:spPr>
          <a:xfrm>
            <a:off x="5312621" y="1352021"/>
            <a:ext cx="663547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Energy production Time Series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TimeSeries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ValueSet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EnergyDataSet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temporalContext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MaiaEnergyprodCoverage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includesTechnicalContext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MaiaEnergyProdTC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includesBusinessContext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MaiaEnergyBC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Location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GueifãesControlSystemLocation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PostalAddress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addressCountry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"Portugal"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addressRegion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"Maia"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addressLocality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Piscinas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Municipais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de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geo: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lat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"41.215143"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geo: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long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"-8.600758"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Temporal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MaiaEnergyprodCoverage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Interval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hasBeginning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 [a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Instant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inXSDDateTimeStamp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"2021-01-01T00:00:00"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dateTimeStamp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]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hasDurationDescription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[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DurationDescription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years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"1"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integrer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] .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Evaluation Point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EvaluationPoint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hasLocation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GueifãesControlSystemLocation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Technical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Context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MaiaEnergyProdTC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TechnicalContext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hasEvaluationPoint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includesProperty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energyProduction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Business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Context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MaiaEnergyBC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BusinessContext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7989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CSDM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DAFDC6-94B2-EB6B-C183-DD989CA2C89E}"/>
              </a:ext>
            </a:extLst>
          </p:cNvPr>
          <p:cNvSpPr txBox="1"/>
          <p:nvPr/>
        </p:nvSpPr>
        <p:spPr>
          <a:xfrm>
            <a:off x="424943" y="1617697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D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37251D-2ABF-BFCE-FF73-DB3B13A96539}"/>
              </a:ext>
            </a:extLst>
          </p:cNvPr>
          <p:cNvSpPr/>
          <p:nvPr/>
        </p:nvSpPr>
        <p:spPr>
          <a:xfrm>
            <a:off x="302395" y="1639461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3F4E4-6A9A-96DD-BF9D-4711F5B7ADE2}"/>
              </a:ext>
            </a:extLst>
          </p:cNvPr>
          <p:cNvSpPr/>
          <p:nvPr/>
        </p:nvSpPr>
        <p:spPr>
          <a:xfrm>
            <a:off x="424943" y="2176018"/>
            <a:ext cx="4646590" cy="2141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51516-8A02-2628-6AB8-187DE89F75B8}"/>
              </a:ext>
            </a:extLst>
          </p:cNvPr>
          <p:cNvSpPr/>
          <p:nvPr/>
        </p:nvSpPr>
        <p:spPr>
          <a:xfrm>
            <a:off x="424943" y="4427535"/>
            <a:ext cx="4646590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CFB50B-3244-6DE6-4CAA-1C6C9B5B5CE2}"/>
              </a:ext>
            </a:extLst>
          </p:cNvPr>
          <p:cNvSpPr txBox="1"/>
          <p:nvPr/>
        </p:nvSpPr>
        <p:spPr>
          <a:xfrm>
            <a:off x="1209195" y="2176019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Static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473DB4-1363-3DB0-5471-343414321B84}"/>
              </a:ext>
            </a:extLst>
          </p:cNvPr>
          <p:cNvSpPr txBox="1"/>
          <p:nvPr/>
        </p:nvSpPr>
        <p:spPr>
          <a:xfrm>
            <a:off x="1324810" y="4494088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Dynamic Data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77A406C-DA17-5EAF-4AF4-4668A922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 bwMode="auto">
          <a:xfrm>
            <a:off x="424944" y="4888964"/>
            <a:ext cx="4651039" cy="6148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0E5623-7D62-7C40-90AD-F612A943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55"/>
          <a:stretch/>
        </p:blipFill>
        <p:spPr bwMode="auto">
          <a:xfrm>
            <a:off x="1399676" y="5614098"/>
            <a:ext cx="2656375" cy="6636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EF4A886-33A3-7ADE-97B0-FD1BCEBB22C9}"/>
              </a:ext>
            </a:extLst>
          </p:cNvPr>
          <p:cNvSpPr txBox="1"/>
          <p:nvPr/>
        </p:nvSpPr>
        <p:spPr>
          <a:xfrm>
            <a:off x="415462" y="2514573"/>
            <a:ext cx="464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captured by a meteorological station (ATMOS 41, cf. 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hlinkClick r:id="rId5"/>
              </a:rPr>
              <a:t>datasheet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, located in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Cobertura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Verde" (Lat: 41.234158,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-8.623050), and updated to Maia Municipality data lake every 15.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200DC6-5703-9118-B639-B52239AF4C2C}"/>
              </a:ext>
            </a:extLst>
          </p:cNvPr>
          <p:cNvSpPr txBox="1"/>
          <p:nvPr/>
        </p:nvSpPr>
        <p:spPr>
          <a:xfrm>
            <a:off x="363669" y="3187675"/>
            <a:ext cx="4646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collected by the control system (located in "Piscinas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Municipais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Gueifães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" (Lat: 41.215143,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-8.600758), and every day, by 10AM, we receive an email with a link for 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xls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file with the data from the previous day. This email is processed around 12AM, and, thus, by 12AM the data lake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697055C-3610-B245-FF20-420E28A3A349}"/>
              </a:ext>
            </a:extLst>
          </p:cNvPr>
          <p:cNvSpPr txBox="1"/>
          <p:nvPr/>
        </p:nvSpPr>
        <p:spPr>
          <a:xfrm>
            <a:off x="6192982" y="1571848"/>
            <a:ext cx="5999018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maia: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MaiaEnergyProd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isComposedOf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"721.98"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"2023-08-15T10:00:00"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"522.61"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"2023-08-15T10:15:00"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"473.51"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"2023-08-15T10:30:00"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"94.78"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"2023-08-15T10:45:00"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"551.71"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"2023-08-15T11:00:00"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"610.56"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"2023-08-15T11:15:00"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71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4525297" y="515320"/>
            <a:ext cx="3141405" cy="5089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Next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Steps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C1B01B83-726E-C1D8-229D-2D85892D2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84099"/>
              </p:ext>
            </p:extLst>
          </p:nvPr>
        </p:nvGraphicFramePr>
        <p:xfrm>
          <a:off x="114778" y="2131060"/>
          <a:ext cx="11752758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10707">
                  <a:extLst>
                    <a:ext uri="{9D8B030D-6E8A-4147-A177-3AD203B41FA5}">
                      <a16:colId xmlns:a16="http://schemas.microsoft.com/office/drawing/2014/main" val="790813999"/>
                    </a:ext>
                  </a:extLst>
                </a:gridCol>
                <a:gridCol w="6136849">
                  <a:extLst>
                    <a:ext uri="{9D8B030D-6E8A-4147-A177-3AD203B41FA5}">
                      <a16:colId xmlns:a16="http://schemas.microsoft.com/office/drawing/2014/main" val="2888841862"/>
                    </a:ext>
                  </a:extLst>
                </a:gridCol>
                <a:gridCol w="3412503">
                  <a:extLst>
                    <a:ext uri="{9D8B030D-6E8A-4147-A177-3AD203B41FA5}">
                      <a16:colId xmlns:a16="http://schemas.microsoft.com/office/drawing/2014/main" val="690425332"/>
                    </a:ext>
                  </a:extLst>
                </a:gridCol>
                <a:gridCol w="1092699">
                  <a:extLst>
                    <a:ext uri="{9D8B030D-6E8A-4147-A177-3AD203B41FA5}">
                      <a16:colId xmlns:a16="http://schemas.microsoft.com/office/drawing/2014/main" val="4148481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95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noStrike" dirty="0">
                          <a:highlight>
                            <a:srgbClr val="00FF00"/>
                          </a:highlight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noStrike" dirty="0">
                          <a:highlight>
                            <a:srgbClr val="00FF00"/>
                          </a:highlight>
                        </a:rPr>
                        <a:t>Complete the mapping table based on session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noStrike" dirty="0">
                          <a:highlight>
                            <a:srgbClr val="00FF00"/>
                          </a:highlight>
                        </a:rPr>
                        <a:t>EDF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19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about grid 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6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</a:rPr>
                        <a:t>CSDM second iteration to create the Flexbility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1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noStrike" dirty="0">
                          <a:highlight>
                            <a:srgbClr val="00FF00"/>
                          </a:highlight>
                        </a:rPr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noStrike" dirty="0">
                          <a:highlight>
                            <a:srgbClr val="00FF00"/>
                          </a:highlight>
                        </a:rPr>
                        <a:t>Choose together a date for the next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noStrike" dirty="0">
                          <a:highlight>
                            <a:srgbClr val="00FF00"/>
                          </a:highlight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02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7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499080" y="1290649"/>
            <a:ext cx="5692320" cy="1494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Omega-X Common Semantic Data Model-</a:t>
            </a:r>
            <a:b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</a:br>
            <a:r>
              <a:rPr lang="en-US" sz="2800" b="1" strike="noStrike" spc="-1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</a:rPr>
              <a:t>Flexibility Application Ontology </a:t>
            </a:r>
            <a:endParaRPr lang="en-US" sz="28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501120" y="4704819"/>
            <a:ext cx="5690880" cy="98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Fatma-Zohra </a:t>
            </a:r>
            <a:r>
              <a:rPr lang="en-US" sz="1600" b="1" strike="noStrike" spc="-1" dirty="0" err="1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</a:rPr>
              <a:t>Hannou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  <a:ea typeface="Arial"/>
            </a:endParaRPr>
          </a:p>
          <a:p>
            <a:pPr>
              <a:lnSpc>
                <a:spcPct val="150000"/>
              </a:lnSpc>
              <a:buNone/>
            </a:pPr>
            <a:r>
              <a:rPr lang="en-US" sz="1600" b="1" spc="-1" dirty="0">
                <a:solidFill>
                  <a:schemeClr val="tx2">
                    <a:lumMod val="50000"/>
                  </a:schemeClr>
                </a:solidFill>
                <a:latin typeface="Arial"/>
              </a:rPr>
              <a:t>EDF R&amp;D</a:t>
            </a:r>
            <a:endParaRPr lang="en-US" sz="1600" b="1" strike="noStrike" spc="-1" dirty="0">
              <a:solidFill>
                <a:schemeClr val="tx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92" name="CuadroTexto 4"/>
          <p:cNvSpPr/>
          <p:nvPr/>
        </p:nvSpPr>
        <p:spPr>
          <a:xfrm>
            <a:off x="6499080" y="5504760"/>
            <a:ext cx="60937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25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/03/2024</a:t>
            </a:r>
            <a:endParaRPr kumimoji="0" lang="fr-FR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6DD947-1AAB-4A98-D320-0EC0677CBD75}"/>
              </a:ext>
            </a:extLst>
          </p:cNvPr>
          <p:cNvSpPr txBox="1"/>
          <p:nvPr/>
        </p:nvSpPr>
        <p:spPr>
          <a:xfrm>
            <a:off x="6499080" y="3244334"/>
            <a:ext cx="629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1" normalizeH="0" baseline="0" noProof="0" dirty="0">
                <a:ln>
                  <a:noFill/>
                </a:ln>
                <a:solidFill>
                  <a:srgbClr val="DE582E">
                    <a:lumMod val="75000"/>
                  </a:srgbClr>
                </a:solidFill>
                <a:effectLst/>
                <a:uLnTx/>
                <a:uFillTx/>
                <a:latin typeface="Arial"/>
                <a:ea typeface="Arial"/>
              </a:rPr>
              <a:t>Workshop #3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DE582E">
                  <a:lumMod val="75000"/>
                </a:srgbClr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78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1B64E21-ADD2-84AF-ACE5-F376E8F7D619}"/>
              </a:ext>
            </a:extLst>
          </p:cNvPr>
          <p:cNvSpPr txBox="1"/>
          <p:nvPr/>
        </p:nvSpPr>
        <p:spPr>
          <a:xfrm>
            <a:off x="843419" y="1732481"/>
            <a:ext cx="65765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Flexibility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UCF Ontology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B01A86-8373-AEB4-57AE-D77C8686BDC2}"/>
              </a:ext>
            </a:extLst>
          </p:cNvPr>
          <p:cNvSpPr txBox="1"/>
          <p:nvPr/>
        </p:nvSpPr>
        <p:spPr>
          <a:xfrm>
            <a:off x="1545784" y="2410661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Flexibility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Operations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E201506-B19F-6585-0519-B0E9A7FE26AF}"/>
              </a:ext>
            </a:extLst>
          </p:cNvPr>
          <p:cNvSpPr txBox="1"/>
          <p:nvPr/>
        </p:nvSpPr>
        <p:spPr>
          <a:xfrm>
            <a:off x="1545784" y="3016817"/>
            <a:ext cx="409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Flexibility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Infrastructure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E55B80-5BCB-9466-C29B-CC05935519D6}"/>
              </a:ext>
            </a:extLst>
          </p:cNvPr>
          <p:cNvSpPr txBox="1"/>
          <p:nvPr/>
        </p:nvSpPr>
        <p:spPr>
          <a:xfrm>
            <a:off x="1545785" y="3617892"/>
            <a:ext cx="304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Flexibility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Properties</a:t>
            </a:r>
            <a:endParaRPr kumimoji="0" lang="fr-F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D6D514-FAC0-AA3D-8BE1-F3557E4B1D76}"/>
              </a:ext>
            </a:extLst>
          </p:cNvPr>
          <p:cNvSpPr txBox="1"/>
          <p:nvPr/>
        </p:nvSpPr>
        <p:spPr>
          <a:xfrm>
            <a:off x="846057" y="5938401"/>
            <a:ext cx="39884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8" name="Graphique 7" descr="Badge avec un remplissage uni">
            <a:extLst>
              <a:ext uri="{FF2B5EF4-FFF2-40B4-BE49-F238E27FC236}">
                <a16:creationId xmlns:a16="http://schemas.microsoft.com/office/drawing/2014/main" id="{58F90E35-0AE3-79B2-0F0E-BA513D42F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713" y="3036550"/>
            <a:ext cx="365071" cy="365071"/>
          </a:xfrm>
          <a:prstGeom prst="rect">
            <a:avLst/>
          </a:prstGeom>
        </p:spPr>
      </p:pic>
      <p:pic>
        <p:nvPicPr>
          <p:cNvPr id="9" name="Graphique 8" descr="Badge 1 avec un remplissage uni">
            <a:extLst>
              <a:ext uri="{FF2B5EF4-FFF2-40B4-BE49-F238E27FC236}">
                <a16:creationId xmlns:a16="http://schemas.microsoft.com/office/drawing/2014/main" id="{5E7B39C5-0451-9949-EC7D-C446E6BBE5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0713" y="2451586"/>
            <a:ext cx="352878" cy="352878"/>
          </a:xfrm>
          <a:prstGeom prst="rect">
            <a:avLst/>
          </a:prstGeom>
        </p:spPr>
      </p:pic>
      <p:pic>
        <p:nvPicPr>
          <p:cNvPr id="11" name="Graphique 10" descr="Badge 3 avec un remplissage uni">
            <a:extLst>
              <a:ext uri="{FF2B5EF4-FFF2-40B4-BE49-F238E27FC236}">
                <a16:creationId xmlns:a16="http://schemas.microsoft.com/office/drawing/2014/main" id="{40633D86-541F-E8FE-2D4F-55FDB35104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862" y="3652472"/>
            <a:ext cx="361729" cy="36172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8E2DBB0-4478-5B3C-70B0-2F14D6F6C450}"/>
              </a:ext>
            </a:extLst>
          </p:cNvPr>
          <p:cNvSpPr/>
          <p:nvPr/>
        </p:nvSpPr>
        <p:spPr>
          <a:xfrm>
            <a:off x="684295" y="1798605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7242FA0-F337-8AB5-D235-67E22F2A53EC}"/>
              </a:ext>
            </a:extLst>
          </p:cNvPr>
          <p:cNvSpPr/>
          <p:nvPr/>
        </p:nvSpPr>
        <p:spPr>
          <a:xfrm>
            <a:off x="684295" y="6005059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961296" y="515052"/>
            <a:ext cx="1778630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Outline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3C0EC-4403-A65C-B436-D4FD91D4CB0A}"/>
              </a:ext>
            </a:extLst>
          </p:cNvPr>
          <p:cNvSpPr txBox="1"/>
          <p:nvPr/>
        </p:nvSpPr>
        <p:spPr>
          <a:xfrm>
            <a:off x="843419" y="4422518"/>
            <a:ext cx="65765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Examples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of UC Data </a:t>
            </a:r>
            <a:r>
              <a:rPr lang="fr-FR" sz="2200" b="1" dirty="0">
                <a:solidFill>
                  <a:prstClr val="black"/>
                </a:solidFill>
                <a:latin typeface="Georgia" panose="02040502050405020303" pitchFamily="18" charset="0"/>
              </a:rPr>
              <a:t>M</a:t>
            </a:r>
            <a:r>
              <a:rPr kumimoji="0" lang="fr-F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appings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5A3E861-189A-7894-72CC-A9E04C3DFECB}"/>
              </a:ext>
            </a:extLst>
          </p:cNvPr>
          <p:cNvSpPr/>
          <p:nvPr/>
        </p:nvSpPr>
        <p:spPr>
          <a:xfrm>
            <a:off x="684295" y="4488642"/>
            <a:ext cx="122548" cy="298640"/>
          </a:xfrm>
          <a:prstGeom prst="roundRect">
            <a:avLst>
              <a:gd name="adj" fmla="val 37686"/>
            </a:avLst>
          </a:prstGeom>
          <a:solidFill>
            <a:srgbClr val="CF993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5BF701-07CD-D6C7-17F6-B6D406AAA329}"/>
              </a:ext>
            </a:extLst>
          </p:cNvPr>
          <p:cNvSpPr txBox="1"/>
          <p:nvPr/>
        </p:nvSpPr>
        <p:spPr>
          <a:xfrm>
            <a:off x="1545784" y="4918331"/>
            <a:ext cx="50341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Grid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</a:t>
            </a:r>
            <a:r>
              <a:rPr lang="fr-FR" sz="2200" dirty="0">
                <a:solidFill>
                  <a:prstClr val="black"/>
                </a:solidFill>
                <a:latin typeface="Georgia" panose="02040502050405020303" pitchFamily="18" charset="0"/>
              </a:rPr>
              <a:t>O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bservability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Historical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pic>
        <p:nvPicPr>
          <p:cNvPr id="22" name="Graphique 21" descr="Badge 1 avec un remplissage uni">
            <a:extLst>
              <a:ext uri="{FF2B5EF4-FFF2-40B4-BE49-F238E27FC236}">
                <a16:creationId xmlns:a16="http://schemas.microsoft.com/office/drawing/2014/main" id="{1AA72945-67AC-8C2E-A11A-0F032B23B9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2906" y="4981135"/>
            <a:ext cx="352878" cy="3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27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590855" y="469198"/>
            <a:ext cx="2919512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Last workshops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A5F4B4-4577-8AA2-A125-66818A732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664"/>
            <a:ext cx="12192000" cy="45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2">
            <a:extLst>
              <a:ext uri="{FF2B5EF4-FFF2-40B4-BE49-F238E27FC236}">
                <a16:creationId xmlns:a16="http://schemas.microsoft.com/office/drawing/2014/main" id="{07A3607D-1435-B6FD-5BC7-6CE83D3A213B}"/>
              </a:ext>
            </a:extLst>
          </p:cNvPr>
          <p:cNvSpPr/>
          <p:nvPr/>
        </p:nvSpPr>
        <p:spPr bwMode="auto">
          <a:xfrm>
            <a:off x="3458119" y="530909"/>
            <a:ext cx="4011488" cy="456480"/>
          </a:xfrm>
          <a:prstGeom prst="roundRect">
            <a:avLst>
              <a:gd name="adj" fmla="val 3206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377"/>
            <a:r>
              <a:rPr lang="en-US" sz="2000" b="1" spc="-1" dirty="0">
                <a:solidFill>
                  <a:srgbClr val="000000"/>
                </a:solidFill>
                <a:latin typeface="Georgia"/>
                <a:ea typeface="DejaVu Sans"/>
                <a:cs typeface="Arial"/>
              </a:rPr>
              <a:t>Semantic Interoperability</a:t>
            </a:r>
            <a:endParaRPr lang="fr-FR" sz="2000" spc="-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53D360F-F710-297A-E3ED-C47B5442B3EB}"/>
              </a:ext>
            </a:extLst>
          </p:cNvPr>
          <p:cNvGrpSpPr/>
          <p:nvPr/>
        </p:nvGrpSpPr>
        <p:grpSpPr>
          <a:xfrm>
            <a:off x="7725226" y="1887080"/>
            <a:ext cx="4369748" cy="2694048"/>
            <a:chOff x="5543161" y="1775351"/>
            <a:chExt cx="3277311" cy="2020536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7843DD3-0F25-9745-33A3-FA08E899F9D7}"/>
                </a:ext>
              </a:extLst>
            </p:cNvPr>
            <p:cNvSpPr/>
            <p:nvPr/>
          </p:nvSpPr>
          <p:spPr bwMode="auto">
            <a:xfrm>
              <a:off x="6444207" y="1868129"/>
              <a:ext cx="2376265" cy="18250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GB" sz="1867" kern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CE046-40AE-D1F0-FDC7-F70DAF8334D2}"/>
                </a:ext>
              </a:extLst>
            </p:cNvPr>
            <p:cNvSpPr/>
            <p:nvPr/>
          </p:nvSpPr>
          <p:spPr bwMode="auto">
            <a:xfrm>
              <a:off x="6831186" y="2256811"/>
              <a:ext cx="1466571" cy="127505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GB" sz="1867" kern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293F73-980F-64FB-208C-28A59CCD1E8F}"/>
                </a:ext>
              </a:extLst>
            </p:cNvPr>
            <p:cNvSpPr/>
            <p:nvPr/>
          </p:nvSpPr>
          <p:spPr>
            <a:xfrm>
              <a:off x="7214574" y="2628400"/>
              <a:ext cx="856191" cy="77736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GB" sz="1867" kern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B4FC21A-258B-76AB-E60E-CAAA47B3AB7D}"/>
                </a:ext>
              </a:extLst>
            </p:cNvPr>
            <p:cNvSpPr/>
            <p:nvPr/>
          </p:nvSpPr>
          <p:spPr bwMode="auto">
            <a:xfrm>
              <a:off x="5543161" y="1775351"/>
              <a:ext cx="2191303" cy="202053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fr-FR" sz="1400" kern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6148" name="Connecteur droit 6147">
            <a:extLst>
              <a:ext uri="{FF2B5EF4-FFF2-40B4-BE49-F238E27FC236}">
                <a16:creationId xmlns:a16="http://schemas.microsoft.com/office/drawing/2014/main" id="{EDCA15CE-8A1A-A75E-43B8-9D9C67A0729A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8300987" y="3524833"/>
            <a:ext cx="2199835" cy="1745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53;p12">
            <a:extLst>
              <a:ext uri="{FF2B5EF4-FFF2-40B4-BE49-F238E27FC236}">
                <a16:creationId xmlns:a16="http://schemas.microsoft.com/office/drawing/2014/main" id="{45EDBC18-24FA-FBEA-1BDF-4E9680BDC280}"/>
              </a:ext>
            </a:extLst>
          </p:cNvPr>
          <p:cNvSpPr txBox="1"/>
          <p:nvPr/>
        </p:nvSpPr>
        <p:spPr bwMode="auto">
          <a:xfrm rot="21368321">
            <a:off x="8436157" y="3232979"/>
            <a:ext cx="188823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GB" sz="1600" kern="0" dirty="0">
                <a:solidFill>
                  <a:srgbClr val="1F497D">
                    <a:lumMod val="60000"/>
                    <a:lumOff val="40000"/>
                  </a:srgbClr>
                </a:solidFill>
                <a:latin typeface="Calibri Light"/>
                <a:cs typeface="Calibri Light"/>
              </a:rPr>
              <a:t>Top-Level Structure</a:t>
            </a:r>
          </a:p>
        </p:txBody>
      </p:sp>
      <p:sp>
        <p:nvSpPr>
          <p:cNvPr id="30" name="Google Shape;53;p12">
            <a:extLst>
              <a:ext uri="{FF2B5EF4-FFF2-40B4-BE49-F238E27FC236}">
                <a16:creationId xmlns:a16="http://schemas.microsoft.com/office/drawing/2014/main" id="{D94FC31D-BE87-9822-CE1A-801E0DAC128C}"/>
              </a:ext>
            </a:extLst>
          </p:cNvPr>
          <p:cNvSpPr txBox="1"/>
          <p:nvPr/>
        </p:nvSpPr>
        <p:spPr bwMode="auto">
          <a:xfrm rot="20846498">
            <a:off x="8228321" y="2796804"/>
            <a:ext cx="254899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GB" sz="1600" kern="0" dirty="0">
                <a:solidFill>
                  <a:srgbClr val="FFC000">
                    <a:lumMod val="75000"/>
                  </a:srgbClr>
                </a:solidFill>
                <a:latin typeface="Calibri Light"/>
                <a:cs typeface="Calibri Light"/>
              </a:rPr>
              <a:t>Energy Domain Attributes</a:t>
            </a:r>
          </a:p>
        </p:txBody>
      </p:sp>
      <p:sp>
        <p:nvSpPr>
          <p:cNvPr id="6150" name="Ellipse 6149">
            <a:extLst>
              <a:ext uri="{FF2B5EF4-FFF2-40B4-BE49-F238E27FC236}">
                <a16:creationId xmlns:a16="http://schemas.microsoft.com/office/drawing/2014/main" id="{90B30287-F046-5F3E-D67F-72341C431292}"/>
              </a:ext>
            </a:extLst>
          </p:cNvPr>
          <p:cNvSpPr/>
          <p:nvPr/>
        </p:nvSpPr>
        <p:spPr bwMode="auto">
          <a:xfrm>
            <a:off x="10499676" y="2922377"/>
            <a:ext cx="153184" cy="14340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GB" sz="1867" kern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DC77FD7-837C-F8F7-E429-BDE69A398D2C}"/>
              </a:ext>
            </a:extLst>
          </p:cNvPr>
          <p:cNvSpPr/>
          <p:nvPr/>
        </p:nvSpPr>
        <p:spPr bwMode="auto">
          <a:xfrm>
            <a:off x="10478388" y="3402430"/>
            <a:ext cx="153184" cy="14340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GB" sz="1867" kern="0">
              <a:solidFill>
                <a:prstClr val="white"/>
              </a:solidFill>
              <a:latin typeface="Arial"/>
              <a:cs typeface="Arial"/>
            </a:endParaRPr>
          </a:p>
        </p:txBody>
      </p:sp>
      <p:cxnSp>
        <p:nvCxnSpPr>
          <p:cNvPr id="6153" name="Connecteur droit 6152">
            <a:extLst>
              <a:ext uri="{FF2B5EF4-FFF2-40B4-BE49-F238E27FC236}">
                <a16:creationId xmlns:a16="http://schemas.microsoft.com/office/drawing/2014/main" id="{E0BCE3DE-7072-0F43-0F55-74A79D4534E9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 flipH="1">
            <a:off x="8250113" y="2994079"/>
            <a:ext cx="2249563" cy="480052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Image 614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FBACDE8-485F-C616-33D1-945D45E702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160" y="2894992"/>
            <a:ext cx="913597" cy="913597"/>
          </a:xfrm>
          <a:prstGeom prst="rect">
            <a:avLst/>
          </a:prstGeom>
        </p:spPr>
      </p:pic>
      <p:sp>
        <p:nvSpPr>
          <p:cNvPr id="6163" name="Google Shape;53;p12">
            <a:extLst>
              <a:ext uri="{FF2B5EF4-FFF2-40B4-BE49-F238E27FC236}">
                <a16:creationId xmlns:a16="http://schemas.microsoft.com/office/drawing/2014/main" id="{F889FE24-30D8-5BD9-09CD-B262A83678ED}"/>
              </a:ext>
            </a:extLst>
          </p:cNvPr>
          <p:cNvSpPr txBox="1"/>
          <p:nvPr/>
        </p:nvSpPr>
        <p:spPr bwMode="auto">
          <a:xfrm rot="20726616">
            <a:off x="8501458" y="2338360"/>
            <a:ext cx="24277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GB" sz="1600" kern="0" dirty="0">
                <a:solidFill>
                  <a:srgbClr val="DE582E">
                    <a:lumMod val="75000"/>
                  </a:srgbClr>
                </a:solidFill>
                <a:latin typeface="Calibri Light"/>
                <a:cs typeface="Calibri Light"/>
              </a:rPr>
              <a:t>Use Case Context</a:t>
            </a:r>
          </a:p>
        </p:txBody>
      </p:sp>
      <p:sp>
        <p:nvSpPr>
          <p:cNvPr id="6164" name="Ellipse 6163">
            <a:extLst>
              <a:ext uri="{FF2B5EF4-FFF2-40B4-BE49-F238E27FC236}">
                <a16:creationId xmlns:a16="http://schemas.microsoft.com/office/drawing/2014/main" id="{6167EB8F-5C42-1879-1532-E7DE82AAAFC5}"/>
              </a:ext>
            </a:extLst>
          </p:cNvPr>
          <p:cNvSpPr/>
          <p:nvPr/>
        </p:nvSpPr>
        <p:spPr bwMode="auto">
          <a:xfrm>
            <a:off x="10498415" y="2381523"/>
            <a:ext cx="153184" cy="1434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GB" sz="1867" kern="0">
              <a:solidFill>
                <a:prstClr val="white"/>
              </a:solidFill>
              <a:latin typeface="Arial"/>
              <a:cs typeface="Arial"/>
            </a:endParaRPr>
          </a:p>
        </p:txBody>
      </p:sp>
      <p:cxnSp>
        <p:nvCxnSpPr>
          <p:cNvPr id="6167" name="Connecteur droit 6166">
            <a:extLst>
              <a:ext uri="{FF2B5EF4-FFF2-40B4-BE49-F238E27FC236}">
                <a16:creationId xmlns:a16="http://schemas.microsoft.com/office/drawing/2014/main" id="{B0749073-88D5-E610-0516-5E38248B2FB0}"/>
              </a:ext>
            </a:extLst>
          </p:cNvPr>
          <p:cNvCxnSpPr>
            <a:cxnSpLocks/>
            <a:stCxn id="6164" idx="3"/>
          </p:cNvCxnSpPr>
          <p:nvPr/>
        </p:nvCxnSpPr>
        <p:spPr bwMode="auto">
          <a:xfrm flipH="1">
            <a:off x="8326301" y="2503925"/>
            <a:ext cx="2194547" cy="61541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53;p12">
            <a:extLst>
              <a:ext uri="{FF2B5EF4-FFF2-40B4-BE49-F238E27FC236}">
                <a16:creationId xmlns:a16="http://schemas.microsoft.com/office/drawing/2014/main" id="{650955F0-0730-EFC7-8EC6-8ECF7E10818B}"/>
              </a:ext>
            </a:extLst>
          </p:cNvPr>
          <p:cNvSpPr txBox="1"/>
          <p:nvPr/>
        </p:nvSpPr>
        <p:spPr bwMode="auto">
          <a:xfrm>
            <a:off x="122908" y="1392367"/>
            <a:ext cx="11764771" cy="197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purpose of semantic interoperability within dataspaces is to ensure that data consumer and provider have a common understanding of shared data.   </a:t>
            </a:r>
          </a:p>
          <a:p>
            <a:pPr defTabSz="1219170">
              <a:buClr>
                <a:srgbClr val="000000"/>
              </a:buClr>
              <a:defRPr/>
            </a:pPr>
            <a:endParaRPr lang="en-GB" sz="1867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19170">
              <a:buClr>
                <a:srgbClr val="000000"/>
              </a:buClr>
              <a:defRPr/>
            </a:pP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support semantic interoperability, a common knowledge representation  is created, </a:t>
            </a:r>
          </a:p>
          <a:p>
            <a:pPr defTabSz="1219170">
              <a:buClr>
                <a:srgbClr val="000000"/>
              </a:buClr>
              <a:defRPr/>
            </a:pP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including data models that represent multiple dimensions of energy datasets</a:t>
            </a:r>
          </a:p>
          <a:p>
            <a:pPr defTabSz="1219170">
              <a:buClr>
                <a:srgbClr val="000000"/>
              </a:buClr>
              <a:defRPr/>
            </a:pPr>
            <a:endParaRPr lang="en-GB" sz="1867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152" name="Groupe 6151">
            <a:extLst>
              <a:ext uri="{FF2B5EF4-FFF2-40B4-BE49-F238E27FC236}">
                <a16:creationId xmlns:a16="http://schemas.microsoft.com/office/drawing/2014/main" id="{AB651173-5599-EF47-8742-60E376249678}"/>
              </a:ext>
            </a:extLst>
          </p:cNvPr>
          <p:cNvGrpSpPr/>
          <p:nvPr/>
        </p:nvGrpSpPr>
        <p:grpSpPr>
          <a:xfrm>
            <a:off x="1002401" y="4520587"/>
            <a:ext cx="8001099" cy="2286555"/>
            <a:chOff x="751801" y="3390441"/>
            <a:chExt cx="6000824" cy="1714917"/>
          </a:xfrm>
        </p:grpSpPr>
        <p:pic>
          <p:nvPicPr>
            <p:cNvPr id="24" name="Picture 3" descr="Common Data Elements: Standardizing Data Collection">
              <a:extLst>
                <a:ext uri="{FF2B5EF4-FFF2-40B4-BE49-F238E27FC236}">
                  <a16:creationId xmlns:a16="http://schemas.microsoft.com/office/drawing/2014/main" id="{A46CC1B1-58B3-BD8B-CA8F-101716026E8B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3527584" y="4385278"/>
              <a:ext cx="1932115" cy="720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44" name="ZoneTexte 6143">
              <a:extLst>
                <a:ext uri="{FF2B5EF4-FFF2-40B4-BE49-F238E27FC236}">
                  <a16:creationId xmlns:a16="http://schemas.microsoft.com/office/drawing/2014/main" id="{AC3A9A77-2F91-9F15-7DAA-EE7663D055F1}"/>
                </a:ext>
              </a:extLst>
            </p:cNvPr>
            <p:cNvSpPr txBox="1"/>
            <p:nvPr/>
          </p:nvSpPr>
          <p:spPr>
            <a:xfrm>
              <a:off x="899591" y="3392735"/>
              <a:ext cx="5287994" cy="11467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Focus on agility for capturing energy domain interaction models, and aligning to energy domain standards (</a:t>
              </a:r>
              <a:r>
                <a:rPr lang="en-GB" sz="1867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IEC</a:t>
              </a: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867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CIM, IEC 61850,…</a:t>
              </a: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defTabSz="1219170">
                <a:buClr>
                  <a:srgbClr val="000000"/>
                </a:buClr>
                <a:defRPr/>
              </a:pPr>
              <a:endPara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1219170">
                <a:buClr>
                  <a:srgbClr val="000000"/>
                </a:buClr>
                <a:defRPr/>
              </a:pP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methodology aims also to ensure adherence to </a:t>
              </a:r>
              <a:r>
                <a:rPr lang="en-GB" sz="1867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FAIR</a:t>
              </a: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data principles (</a:t>
              </a:r>
              <a:r>
                <a:rPr lang="en-GB" sz="1867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Energy</a:t>
              </a: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867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Act</a:t>
              </a:r>
              <a:r>
                <a:rPr lang="en-GB" sz="1867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 </a:t>
              </a:r>
            </a:p>
          </p:txBody>
        </p:sp>
        <p:pic>
          <p:nvPicPr>
            <p:cNvPr id="1026" name="Picture 2" descr="Ok Icon PNGs for Free Download">
              <a:extLst>
                <a:ext uri="{FF2B5EF4-FFF2-40B4-BE49-F238E27FC236}">
                  <a16:creationId xmlns:a16="http://schemas.microsoft.com/office/drawing/2014/main" id="{B307DBF1-C52A-5033-23C3-205FF2252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1" y="3507854"/>
              <a:ext cx="173468" cy="15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2" descr="Ok Icon PNGs for Free Download">
              <a:extLst>
                <a:ext uri="{FF2B5EF4-FFF2-40B4-BE49-F238E27FC236}">
                  <a16:creationId xmlns:a16="http://schemas.microsoft.com/office/drawing/2014/main" id="{81CD8597-92B8-0217-7886-7883D5F93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1" y="4115283"/>
              <a:ext cx="173468" cy="15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288B89C-BC31-37C3-9526-7E4D09859DAC}"/>
                </a:ext>
              </a:extLst>
            </p:cNvPr>
            <p:cNvGrpSpPr/>
            <p:nvPr/>
          </p:nvGrpSpPr>
          <p:grpSpPr>
            <a:xfrm>
              <a:off x="6085069" y="3390441"/>
              <a:ext cx="667556" cy="623812"/>
              <a:chOff x="2979716" y="3440793"/>
              <a:chExt cx="886770" cy="949838"/>
            </a:xfrm>
          </p:grpSpPr>
          <p:pic>
            <p:nvPicPr>
              <p:cNvPr id="6146" name="Picture 2" descr="Standard Icon #104644 - Free Icons Library">
                <a:extLst>
                  <a:ext uri="{FF2B5EF4-FFF2-40B4-BE49-F238E27FC236}">
                    <a16:creationId xmlns:a16="http://schemas.microsoft.com/office/drawing/2014/main" id="{FB4BD5B6-D91C-F939-85C3-3F7C3069A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3250" y="3440793"/>
                <a:ext cx="559705" cy="559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Google Shape;53;p12">
                <a:extLst>
                  <a:ext uri="{FF2B5EF4-FFF2-40B4-BE49-F238E27FC236}">
                    <a16:creationId xmlns:a16="http://schemas.microsoft.com/office/drawing/2014/main" id="{CC45C7B4-23D8-573E-2952-9D8DC19EDD07}"/>
                  </a:ext>
                </a:extLst>
              </p:cNvPr>
              <p:cNvSpPr txBox="1"/>
              <p:nvPr/>
            </p:nvSpPr>
            <p:spPr bwMode="auto">
              <a:xfrm>
                <a:off x="2979716" y="3875254"/>
                <a:ext cx="886770" cy="515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r>
                  <a:rPr lang="en-GB" sz="1333" b="1" kern="0" dirty="0">
                    <a:solidFill>
                      <a:srgbClr val="69833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Standard</a:t>
                </a:r>
              </a:p>
            </p:txBody>
          </p:sp>
        </p:grpSp>
      </p:grpSp>
      <p:sp>
        <p:nvSpPr>
          <p:cNvPr id="6151" name="ZoneTexte 6150">
            <a:extLst>
              <a:ext uri="{FF2B5EF4-FFF2-40B4-BE49-F238E27FC236}">
                <a16:creationId xmlns:a16="http://schemas.microsoft.com/office/drawing/2014/main" id="{DA53E8BD-27A6-4672-1569-F3661E05EBCE}"/>
              </a:ext>
            </a:extLst>
          </p:cNvPr>
          <p:cNvSpPr txBox="1"/>
          <p:nvPr/>
        </p:nvSpPr>
        <p:spPr>
          <a:xfrm>
            <a:off x="138190" y="3250353"/>
            <a:ext cx="813938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methodology for creating the Common Semantic Data Model (</a:t>
            </a:r>
            <a:r>
              <a:rPr lang="en-GB" sz="1867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CSDM</a:t>
            </a: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1219170">
              <a:buClr>
                <a:srgbClr val="000000"/>
              </a:buClr>
              <a:defRPr/>
            </a:pP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been defined. </a:t>
            </a:r>
            <a:r>
              <a:rPr lang="en-GB" sz="1867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AIME</a:t>
            </a: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67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Interaction model-based Methodology for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dataspaces</a:t>
            </a:r>
            <a:r>
              <a:rPr lang="en-GB" sz="1867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0873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3A5163-2E78-B521-91ED-9B6C1773718D}"/>
              </a:ext>
            </a:extLst>
          </p:cNvPr>
          <p:cNvSpPr/>
          <p:nvPr/>
        </p:nvSpPr>
        <p:spPr>
          <a:xfrm>
            <a:off x="3951945" y="541240"/>
            <a:ext cx="4116716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Flexibility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Operations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Image 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E2410A7-2801-EDE1-FB9A-081EA344D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70"/>
          <a:stretch/>
        </p:blipFill>
        <p:spPr>
          <a:xfrm>
            <a:off x="591052" y="1414021"/>
            <a:ext cx="10542911" cy="49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0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584224" y="488873"/>
            <a:ext cx="2570720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Infrastructure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1" name="Image 10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8A21F3E-E045-5286-4DFE-AE3D77F5C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056491"/>
            <a:ext cx="117729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183757" y="539444"/>
            <a:ext cx="3824485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Flexbility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Properties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" name="Image 2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027BB041-755C-FCE8-7434-BF53D563C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496483"/>
            <a:ext cx="10744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7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961296" y="515052"/>
            <a:ext cx="1778630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FLex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Image 6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BCD64E2F-9D98-BECF-8CA0-A61D0961C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712"/>
            <a:ext cx="12192000" cy="50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39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339126" y="498960"/>
            <a:ext cx="2759257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Mapping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1724DE-B84C-06AC-9E37-548984A8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3" y="1477760"/>
            <a:ext cx="6580650" cy="51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61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339126" y="498960"/>
            <a:ext cx="2759257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Mapping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007E93-050B-C95C-D1D4-6F297DFB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531"/>
            <a:ext cx="12192000" cy="45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339126" y="498960"/>
            <a:ext cx="2759257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Mapping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33CDDFE-8982-6993-FA40-95FAA9372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536"/>
            <a:ext cx="12192000" cy="47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F79A57-6D32-DEFB-0345-6C3A2D503AF9}"/>
              </a:ext>
            </a:extLst>
          </p:cNvPr>
          <p:cNvSpPr/>
          <p:nvPr/>
        </p:nvSpPr>
        <p:spPr>
          <a:xfrm>
            <a:off x="4339126" y="498960"/>
            <a:ext cx="2759257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Mapping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0416BF0-A6D9-2106-4B41-76DF48EE01AF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" name="Image 5" descr="Une image contenant texte, Police, diagramme, nombre&#10;&#10;Description générée automatiquement">
            <a:extLst>
              <a:ext uri="{FF2B5EF4-FFF2-40B4-BE49-F238E27FC236}">
                <a16:creationId xmlns:a16="http://schemas.microsoft.com/office/drawing/2014/main" id="{0AD21BCB-A5F1-1806-F596-9A078C1CE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033"/>
            <a:ext cx="12192000" cy="46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1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 : en angle 11">
            <a:extLst>
              <a:ext uri="{FF2B5EF4-FFF2-40B4-BE49-F238E27FC236}">
                <a16:creationId xmlns:a16="http://schemas.microsoft.com/office/drawing/2014/main" id="{2CA63A04-E940-1739-E9B3-C30B80D24A53}"/>
              </a:ext>
            </a:extLst>
          </p:cNvPr>
          <p:cNvCxnSpPr>
            <a:cxnSpLocks/>
          </p:cNvCxnSpPr>
          <p:nvPr/>
        </p:nvCxnSpPr>
        <p:spPr>
          <a:xfrm flipV="1">
            <a:off x="3596297" y="4343214"/>
            <a:ext cx="4558213" cy="3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1">
            <a:extLst>
              <a:ext uri="{FF2B5EF4-FFF2-40B4-BE49-F238E27FC236}">
                <a16:creationId xmlns:a16="http://schemas.microsoft.com/office/drawing/2014/main" id="{D666EC15-3388-57CC-8FF4-B476CAC4D3FB}"/>
              </a:ext>
            </a:extLst>
          </p:cNvPr>
          <p:cNvCxnSpPr>
            <a:cxnSpLocks/>
          </p:cNvCxnSpPr>
          <p:nvPr/>
        </p:nvCxnSpPr>
        <p:spPr>
          <a:xfrm flipH="1">
            <a:off x="3586629" y="3201681"/>
            <a:ext cx="4561930" cy="6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4DA7B4E-B8FD-0157-9E35-47B5266F6213}"/>
              </a:ext>
            </a:extLst>
          </p:cNvPr>
          <p:cNvSpPr/>
          <p:nvPr/>
        </p:nvSpPr>
        <p:spPr>
          <a:xfrm>
            <a:off x="4500302" y="2931880"/>
            <a:ext cx="3037976" cy="176507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914B7D-1982-0A43-4D77-837876C53990}"/>
              </a:ext>
            </a:extLst>
          </p:cNvPr>
          <p:cNvSpPr/>
          <p:nvPr/>
        </p:nvSpPr>
        <p:spPr>
          <a:xfrm>
            <a:off x="8183241" y="2264570"/>
            <a:ext cx="3311513" cy="3830025"/>
          </a:xfrm>
          <a:prstGeom prst="rect">
            <a:avLst/>
          </a:prstGeom>
          <a:solidFill>
            <a:srgbClr val="F9D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766789-C422-B65A-9040-E5AD0AC998AA}"/>
              </a:ext>
            </a:extLst>
          </p:cNvPr>
          <p:cNvSpPr/>
          <p:nvPr/>
        </p:nvSpPr>
        <p:spPr>
          <a:xfrm>
            <a:off x="342429" y="4320419"/>
            <a:ext cx="3243818" cy="19886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2" descr="Xml - Icônes interface gratuites">
            <a:extLst>
              <a:ext uri="{FF2B5EF4-FFF2-40B4-BE49-F238E27FC236}">
                <a16:creationId xmlns:a16="http://schemas.microsoft.com/office/drawing/2014/main" id="{12F6B510-BE12-5B6E-F20F-B30CC785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41" y="5267883"/>
            <a:ext cx="598331" cy="59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sv - Icônes interface gratuites">
            <a:extLst>
              <a:ext uri="{FF2B5EF4-FFF2-40B4-BE49-F238E27FC236}">
                <a16:creationId xmlns:a16="http://schemas.microsoft.com/office/drawing/2014/main" id="{1EAF44B6-FA3F-0771-9D83-530582D9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65" y="5267882"/>
            <a:ext cx="598331" cy="59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Json file - Free interface icons">
            <a:extLst>
              <a:ext uri="{FF2B5EF4-FFF2-40B4-BE49-F238E27FC236}">
                <a16:creationId xmlns:a16="http://schemas.microsoft.com/office/drawing/2014/main" id="{37DA089C-98F0-5F0B-F24A-80C11A15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5" y="5238754"/>
            <a:ext cx="627459" cy="6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9F107EFD-696B-8B62-EAB1-0E036EE2D905}"/>
              </a:ext>
            </a:extLst>
          </p:cNvPr>
          <p:cNvSpPr txBox="1"/>
          <p:nvPr/>
        </p:nvSpPr>
        <p:spPr>
          <a:xfrm>
            <a:off x="8706428" y="5954919"/>
            <a:ext cx="2369880" cy="374571"/>
          </a:xfrm>
          <a:prstGeom prst="roundRect">
            <a:avLst/>
          </a:prstGeom>
          <a:solidFill>
            <a:srgbClr val="DC7F2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Storage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D684EEF-1AB0-3542-6DC5-61067DB4A5EA}"/>
              </a:ext>
            </a:extLst>
          </p:cNvPr>
          <p:cNvSpPr txBox="1"/>
          <p:nvPr/>
        </p:nvSpPr>
        <p:spPr>
          <a:xfrm>
            <a:off x="819394" y="6121787"/>
            <a:ext cx="2271766" cy="374571"/>
          </a:xfrm>
          <a:prstGeom prst="round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Provider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34ECF9-681C-0040-17B6-E89C2BDAF456}"/>
              </a:ext>
            </a:extLst>
          </p:cNvPr>
          <p:cNvSpPr txBox="1"/>
          <p:nvPr/>
        </p:nvSpPr>
        <p:spPr>
          <a:xfrm>
            <a:off x="4595862" y="3578462"/>
            <a:ext cx="2846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Exchange</a:t>
            </a:r>
          </a:p>
        </p:txBody>
      </p:sp>
      <p:pic>
        <p:nvPicPr>
          <p:cNvPr id="2050" name="Picture 2" descr="Relational Database Icons - Free SVG &amp; PNG Relational Database Images -  Noun Project">
            <a:extLst>
              <a:ext uri="{FF2B5EF4-FFF2-40B4-BE49-F238E27FC236}">
                <a16:creationId xmlns:a16="http://schemas.microsoft.com/office/drawing/2014/main" id="{F3F27E40-8785-4E16-5848-7FBA0562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2" y="5267882"/>
            <a:ext cx="752398" cy="7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3F379-6729-0130-29BB-63B862A48C1F}"/>
              </a:ext>
            </a:extLst>
          </p:cNvPr>
          <p:cNvSpPr/>
          <p:nvPr/>
        </p:nvSpPr>
        <p:spPr>
          <a:xfrm>
            <a:off x="342429" y="1659552"/>
            <a:ext cx="3262031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13ACA0-8499-6D9E-D59F-3407A7447AC3}"/>
              </a:ext>
            </a:extLst>
          </p:cNvPr>
          <p:cNvSpPr txBox="1"/>
          <p:nvPr/>
        </p:nvSpPr>
        <p:spPr>
          <a:xfrm>
            <a:off x="973490" y="3439670"/>
            <a:ext cx="2199409" cy="374571"/>
          </a:xfrm>
          <a:prstGeom prst="round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Consumer</a:t>
            </a:r>
          </a:p>
        </p:txBody>
      </p:sp>
      <p:pic>
        <p:nvPicPr>
          <p:cNvPr id="2058" name="Picture 10" descr="Resource Description Framework (RDF) - w3c - TriplyDB">
            <a:extLst>
              <a:ext uri="{FF2B5EF4-FFF2-40B4-BE49-F238E27FC236}">
                <a16:creationId xmlns:a16="http://schemas.microsoft.com/office/drawing/2014/main" id="{5703C732-ED00-4F1D-E67D-43EB5354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05" y="3896920"/>
            <a:ext cx="598221" cy="5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que 1" descr="Badge avec un remplissage uni">
            <a:extLst>
              <a:ext uri="{FF2B5EF4-FFF2-40B4-BE49-F238E27FC236}">
                <a16:creationId xmlns:a16="http://schemas.microsoft.com/office/drawing/2014/main" id="{C926FDB8-0776-3F2F-1544-89AD426A5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8210" y="4673204"/>
            <a:ext cx="453810" cy="4538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34DE56-DEC6-EE5D-4300-B6FB661A1024}"/>
              </a:ext>
            </a:extLst>
          </p:cNvPr>
          <p:cNvSpPr txBox="1"/>
          <p:nvPr/>
        </p:nvSpPr>
        <p:spPr>
          <a:xfrm>
            <a:off x="5243027" y="4292417"/>
            <a:ext cx="152760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Semantify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5" name="Graphique 4" descr="Badge 1 avec un remplissage uni">
            <a:extLst>
              <a:ext uri="{FF2B5EF4-FFF2-40B4-BE49-F238E27FC236}">
                <a16:creationId xmlns:a16="http://schemas.microsoft.com/office/drawing/2014/main" id="{58EAE11C-CADA-0E87-7F9D-90790A009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025" y="4503767"/>
            <a:ext cx="398188" cy="398188"/>
          </a:xfrm>
          <a:prstGeom prst="rect">
            <a:avLst/>
          </a:prstGeom>
        </p:spPr>
      </p:pic>
      <p:pic>
        <p:nvPicPr>
          <p:cNvPr id="6" name="Picture 2" descr="Xml - Icônes interface gratuites">
            <a:extLst>
              <a:ext uri="{FF2B5EF4-FFF2-40B4-BE49-F238E27FC236}">
                <a16:creationId xmlns:a16="http://schemas.microsoft.com/office/drawing/2014/main" id="{C7CEFA69-47DA-BB3B-1824-93F2BAD7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792" y="2785463"/>
            <a:ext cx="466006" cy="46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sv - Icônes interface gratuites">
            <a:extLst>
              <a:ext uri="{FF2B5EF4-FFF2-40B4-BE49-F238E27FC236}">
                <a16:creationId xmlns:a16="http://schemas.microsoft.com/office/drawing/2014/main" id="{5B8D692D-D989-1224-CB44-BD3336B2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76" y="2752097"/>
            <a:ext cx="546049" cy="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Json file - Free interface icons">
            <a:extLst>
              <a:ext uri="{FF2B5EF4-FFF2-40B4-BE49-F238E27FC236}">
                <a16:creationId xmlns:a16="http://schemas.microsoft.com/office/drawing/2014/main" id="{4EB676E5-84B9-BAA2-8F41-AFBD3946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89" y="2779068"/>
            <a:ext cx="492108" cy="4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ional Database Icons - Free SVG &amp; PNG Relational Database Images -  Noun Project">
            <a:extLst>
              <a:ext uri="{FF2B5EF4-FFF2-40B4-BE49-F238E27FC236}">
                <a16:creationId xmlns:a16="http://schemas.microsoft.com/office/drawing/2014/main" id="{88A53DBD-08FE-B49F-7650-D64F81C1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24" y="2785463"/>
            <a:ext cx="534713" cy="53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JSON-LD Schema UI | Drupal.org">
            <a:extLst>
              <a:ext uri="{FF2B5EF4-FFF2-40B4-BE49-F238E27FC236}">
                <a16:creationId xmlns:a16="http://schemas.microsoft.com/office/drawing/2014/main" id="{6D5B0406-CF49-4165-A399-EDC6F0CB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051" y="2024270"/>
            <a:ext cx="466005" cy="4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ogos for RDF Formats (RDF/XML, Turtle, RDFa, SPARQL, R2RML, SHACL)">
            <a:extLst>
              <a:ext uri="{FF2B5EF4-FFF2-40B4-BE49-F238E27FC236}">
                <a16:creationId xmlns:a16="http://schemas.microsoft.com/office/drawing/2014/main" id="{4024ABD2-9C65-00D9-7EB1-37C9F024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45" y="2065319"/>
            <a:ext cx="447624" cy="3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Logos for RDF Formats (RDF/XML, Turtle, RDFa, SPARQL, R2RML, SHACL)">
            <a:extLst>
              <a:ext uri="{FF2B5EF4-FFF2-40B4-BE49-F238E27FC236}">
                <a16:creationId xmlns:a16="http://schemas.microsoft.com/office/drawing/2014/main" id="{8A0F38A2-B4CE-817D-3220-1952DA29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51" y="2074676"/>
            <a:ext cx="374571" cy="3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Logos for RDF Formats (RDF/XML, Turtle, RDFa, SPARQL, R2RML, SHACL)">
            <a:extLst>
              <a:ext uri="{FF2B5EF4-FFF2-40B4-BE49-F238E27FC236}">
                <a16:creationId xmlns:a16="http://schemas.microsoft.com/office/drawing/2014/main" id="{3174FEDE-5614-DA0F-6BD2-3A66889D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0" y="2065320"/>
            <a:ext cx="396260" cy="39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55600A-42D6-7395-C4D7-D915CEAE798C}"/>
              </a:ext>
            </a:extLst>
          </p:cNvPr>
          <p:cNvSpPr txBox="1"/>
          <p:nvPr/>
        </p:nvSpPr>
        <p:spPr>
          <a:xfrm>
            <a:off x="5255486" y="3010504"/>
            <a:ext cx="152760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Publish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25" name="Graphique 24" descr="Badge 4 avec un remplissage uni">
            <a:extLst>
              <a:ext uri="{FF2B5EF4-FFF2-40B4-BE49-F238E27FC236}">
                <a16:creationId xmlns:a16="http://schemas.microsoft.com/office/drawing/2014/main" id="{F4D6840F-C179-1669-0D94-3FEDD0B098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3238" y="2479046"/>
            <a:ext cx="407186" cy="40718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26345D-68E6-0483-6425-B262CA6CF6CA}"/>
              </a:ext>
            </a:extLst>
          </p:cNvPr>
          <p:cNvSpPr txBox="1"/>
          <p:nvPr/>
        </p:nvSpPr>
        <p:spPr>
          <a:xfrm>
            <a:off x="863653" y="4542292"/>
            <a:ext cx="2159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Syntactic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Validation</a:t>
            </a:r>
          </a:p>
        </p:txBody>
      </p:sp>
      <p:pic>
        <p:nvPicPr>
          <p:cNvPr id="29" name="Picture 6" descr="Check icons for free download | Freepik">
            <a:extLst>
              <a:ext uri="{FF2B5EF4-FFF2-40B4-BE49-F238E27FC236}">
                <a16:creationId xmlns:a16="http://schemas.microsoft.com/office/drawing/2014/main" id="{42C00E87-1142-33F1-7388-B7CCDE1A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2" y="4597046"/>
            <a:ext cx="256980" cy="25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Semantic Web? - Jean Delahousse">
            <a:extLst>
              <a:ext uri="{FF2B5EF4-FFF2-40B4-BE49-F238E27FC236}">
                <a16:creationId xmlns:a16="http://schemas.microsoft.com/office/drawing/2014/main" id="{D4B9D5C3-9997-459A-6B76-57F6E5B3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014" y="4654653"/>
            <a:ext cx="661959" cy="7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0016A66C-0ED5-05E2-C0D7-DD8B70D032EB}"/>
              </a:ext>
            </a:extLst>
          </p:cNvPr>
          <p:cNvSpPr txBox="1"/>
          <p:nvPr/>
        </p:nvSpPr>
        <p:spPr>
          <a:xfrm>
            <a:off x="9065936" y="4707799"/>
            <a:ext cx="1568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Conforms</a:t>
            </a: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to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E40086F1-BAAA-5B4C-EEA5-187056385AAE}"/>
              </a:ext>
            </a:extLst>
          </p:cNvPr>
          <p:cNvCxnSpPr>
            <a:cxnSpLocks/>
            <a:stCxn id="2058" idx="3"/>
            <a:endCxn id="39" idx="1"/>
          </p:cNvCxnSpPr>
          <p:nvPr/>
        </p:nvCxnSpPr>
        <p:spPr>
          <a:xfrm>
            <a:off x="8817426" y="4196031"/>
            <a:ext cx="1941588" cy="843482"/>
          </a:xfrm>
          <a:prstGeom prst="straightConnector1">
            <a:avLst/>
          </a:prstGeom>
          <a:ln w="19050">
            <a:solidFill>
              <a:srgbClr val="DC7F2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424FADF-0705-4728-53A9-3F58A197C500}"/>
              </a:ext>
            </a:extLst>
          </p:cNvPr>
          <p:cNvSpPr txBox="1"/>
          <p:nvPr/>
        </p:nvSpPr>
        <p:spPr>
          <a:xfrm>
            <a:off x="8703409" y="3596451"/>
            <a:ext cx="203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Knowledge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Graph</a:t>
            </a:r>
          </a:p>
        </p:txBody>
      </p:sp>
      <p:pic>
        <p:nvPicPr>
          <p:cNvPr id="1026" name="Picture 2" descr="checklist&quot; Icon - Download for free – Iconduck">
            <a:extLst>
              <a:ext uri="{FF2B5EF4-FFF2-40B4-BE49-F238E27FC236}">
                <a16:creationId xmlns:a16="http://schemas.microsoft.com/office/drawing/2014/main" id="{51C3EBB9-77AE-96BA-997B-0B223D5C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42" y="1659552"/>
            <a:ext cx="382822" cy="4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Pipelining in Omega-X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D172CF2-7DA1-222C-CC77-6D1B64C4F32B}"/>
              </a:ext>
            </a:extLst>
          </p:cNvPr>
          <p:cNvSpPr txBox="1"/>
          <p:nvPr/>
        </p:nvSpPr>
        <p:spPr>
          <a:xfrm>
            <a:off x="10509985" y="5424373"/>
            <a:ext cx="203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Ontology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16625D1-A1A7-924E-73F6-1E2A3666EC3E}"/>
              </a:ext>
            </a:extLst>
          </p:cNvPr>
          <p:cNvSpPr txBox="1"/>
          <p:nvPr/>
        </p:nvSpPr>
        <p:spPr>
          <a:xfrm>
            <a:off x="8715942" y="2396067"/>
            <a:ext cx="2369880" cy="722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Semantic</a:t>
            </a:r>
            <a:r>
              <a:rPr kumimoji="0" lang="fr-F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Validation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(SHACL,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Reasoner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, ..)</a:t>
            </a:r>
          </a:p>
        </p:txBody>
      </p:sp>
      <p:pic>
        <p:nvPicPr>
          <p:cNvPr id="42" name="Graphique 41" descr="Badge 3 avec un remplissage uni">
            <a:extLst>
              <a:ext uri="{FF2B5EF4-FFF2-40B4-BE49-F238E27FC236}">
                <a16:creationId xmlns:a16="http://schemas.microsoft.com/office/drawing/2014/main" id="{99A6ED3E-88E0-9CAA-939A-1820BA4971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01614" y="2443677"/>
            <a:ext cx="430961" cy="430961"/>
          </a:xfrm>
          <a:prstGeom prst="rect">
            <a:avLst/>
          </a:prstGeom>
        </p:spPr>
      </p:pic>
      <p:pic>
        <p:nvPicPr>
          <p:cNvPr id="47" name="Picture 6" descr="Check icons for free download | Freepik">
            <a:extLst>
              <a:ext uri="{FF2B5EF4-FFF2-40B4-BE49-F238E27FC236}">
                <a16:creationId xmlns:a16="http://schemas.microsoft.com/office/drawing/2014/main" id="{126151FC-3837-96E9-D8D7-974AA674B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981" y="2488024"/>
            <a:ext cx="319985" cy="3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C9F71969-AC89-9229-5552-24D64C5BCE77}"/>
              </a:ext>
            </a:extLst>
          </p:cNvPr>
          <p:cNvSpPr txBox="1"/>
          <p:nvPr/>
        </p:nvSpPr>
        <p:spPr>
          <a:xfrm>
            <a:off x="5242543" y="4283281"/>
            <a:ext cx="152760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Semantify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A3C922-6342-CF15-DE7D-5390BDECC24A}"/>
              </a:ext>
            </a:extLst>
          </p:cNvPr>
          <p:cNvSpPr txBox="1"/>
          <p:nvPr/>
        </p:nvSpPr>
        <p:spPr>
          <a:xfrm>
            <a:off x="5255002" y="3001368"/>
            <a:ext cx="152760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Publish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0EB96B2-A2A0-B874-C431-8D49A87DF4C9}"/>
              </a:ext>
            </a:extLst>
          </p:cNvPr>
          <p:cNvSpPr txBox="1"/>
          <p:nvPr/>
        </p:nvSpPr>
        <p:spPr>
          <a:xfrm>
            <a:off x="3479387" y="1788674"/>
            <a:ext cx="1351837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Quality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Report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417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CSDM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DAFDC6-94B2-EB6B-C183-DD989CA2C89E}"/>
              </a:ext>
            </a:extLst>
          </p:cNvPr>
          <p:cNvSpPr txBox="1"/>
          <p:nvPr/>
        </p:nvSpPr>
        <p:spPr>
          <a:xfrm>
            <a:off x="424943" y="1617697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D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37251D-2ABF-BFCE-FF73-DB3B13A96539}"/>
              </a:ext>
            </a:extLst>
          </p:cNvPr>
          <p:cNvSpPr/>
          <p:nvPr/>
        </p:nvSpPr>
        <p:spPr>
          <a:xfrm>
            <a:off x="302395" y="1639461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3F4E4-6A9A-96DD-BF9D-4711F5B7ADE2}"/>
              </a:ext>
            </a:extLst>
          </p:cNvPr>
          <p:cNvSpPr/>
          <p:nvPr/>
        </p:nvSpPr>
        <p:spPr>
          <a:xfrm>
            <a:off x="424943" y="2176018"/>
            <a:ext cx="4646590" cy="2141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51516-8A02-2628-6AB8-187DE89F75B8}"/>
              </a:ext>
            </a:extLst>
          </p:cNvPr>
          <p:cNvSpPr/>
          <p:nvPr/>
        </p:nvSpPr>
        <p:spPr>
          <a:xfrm>
            <a:off x="424943" y="4427535"/>
            <a:ext cx="4646590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CFB50B-3244-6DE6-4CAA-1C6C9B5B5CE2}"/>
              </a:ext>
            </a:extLst>
          </p:cNvPr>
          <p:cNvSpPr txBox="1"/>
          <p:nvPr/>
        </p:nvSpPr>
        <p:spPr>
          <a:xfrm>
            <a:off x="1209195" y="2176019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Static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473DB4-1363-3DB0-5471-343414321B84}"/>
              </a:ext>
            </a:extLst>
          </p:cNvPr>
          <p:cNvSpPr txBox="1"/>
          <p:nvPr/>
        </p:nvSpPr>
        <p:spPr>
          <a:xfrm>
            <a:off x="1324810" y="4494088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Dynamic Data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77A406C-DA17-5EAF-4AF4-4668A922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 bwMode="auto">
          <a:xfrm>
            <a:off x="424944" y="4888964"/>
            <a:ext cx="4651039" cy="6148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0E5623-7D62-7C40-90AD-F612A943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55"/>
          <a:stretch/>
        </p:blipFill>
        <p:spPr bwMode="auto">
          <a:xfrm>
            <a:off x="1399676" y="5614098"/>
            <a:ext cx="2656375" cy="6636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EF4A886-33A3-7ADE-97B0-FD1BCEBB22C9}"/>
              </a:ext>
            </a:extLst>
          </p:cNvPr>
          <p:cNvSpPr txBox="1"/>
          <p:nvPr/>
        </p:nvSpPr>
        <p:spPr>
          <a:xfrm>
            <a:off x="415462" y="2514573"/>
            <a:ext cx="464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captured by a meteorological station (ATMOS 41, cf. 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hlinkClick r:id="rId5"/>
              </a:rPr>
              <a:t>datasheet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, located in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Cobertura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Verde" (Lat: 41.234158,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-8.623050), and updated to Maia Municipality data lake every 15.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200DC6-5703-9118-B639-B52239AF4C2C}"/>
              </a:ext>
            </a:extLst>
          </p:cNvPr>
          <p:cNvSpPr txBox="1"/>
          <p:nvPr/>
        </p:nvSpPr>
        <p:spPr>
          <a:xfrm>
            <a:off x="363669" y="3187675"/>
            <a:ext cx="4646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collected by the control system (located in "Piscinas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Municipais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Gueifães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" (Lat: 41.215143,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-8.600758), and every day, by 10AM, we receive an email with a link for 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xls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file with the data from the previous day. This email is processed around 12AM, and, thus, by 12AM the data lake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6498544-B353-0EB5-4C47-45B4284747CF}"/>
              </a:ext>
            </a:extLst>
          </p:cNvPr>
          <p:cNvSpPr txBox="1"/>
          <p:nvPr/>
        </p:nvSpPr>
        <p:spPr>
          <a:xfrm>
            <a:off x="5312621" y="1352021"/>
            <a:ext cx="663547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Energy production Time Series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TimeSeries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ValueSet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EnergyDataSet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temporalContext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MaiaEnergyprodCoverage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includesTechnicalContext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MaiaEnergyProdTC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includesBusinessContext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MaiaEnergyBC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Location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GueifãesControlSystemLocation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PostalAddress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addressCountry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"Portugal"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addressRegion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"Maia"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schema: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addressLocality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Piscinas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Municipais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de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geo: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lat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"41.215143"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geo: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long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"-8.600758"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Temporal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MaiaEnergyprodCoverage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Interval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hasBeginning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 [a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Instant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inXSDDateTimeStamp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"2021-01-01T00:00:00"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dateTimeStamp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]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hasDurationDescription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[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time: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DurationDescription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years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"1"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integrer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] .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Evaluation Point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EvaluationPoint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hasLocation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GueifãesControlSystemLocation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Technical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Context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MaiaEnergyProdTC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TechnicalContext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hasEvaluationPoint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GueifãesControlSystem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                 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includesProperty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energyProduction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</a:b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# Business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Context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MaiaEnergyBC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eds: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BusinessContext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94354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 : en angle 11">
            <a:extLst>
              <a:ext uri="{FF2B5EF4-FFF2-40B4-BE49-F238E27FC236}">
                <a16:creationId xmlns:a16="http://schemas.microsoft.com/office/drawing/2014/main" id="{2CA63A04-E940-1739-E9B3-C30B80D24A53}"/>
              </a:ext>
            </a:extLst>
          </p:cNvPr>
          <p:cNvCxnSpPr>
            <a:cxnSpLocks/>
          </p:cNvCxnSpPr>
          <p:nvPr/>
        </p:nvCxnSpPr>
        <p:spPr>
          <a:xfrm flipV="1">
            <a:off x="3596297" y="4343214"/>
            <a:ext cx="4558213" cy="3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1">
            <a:extLst>
              <a:ext uri="{FF2B5EF4-FFF2-40B4-BE49-F238E27FC236}">
                <a16:creationId xmlns:a16="http://schemas.microsoft.com/office/drawing/2014/main" id="{D666EC15-3388-57CC-8FF4-B476CAC4D3FB}"/>
              </a:ext>
            </a:extLst>
          </p:cNvPr>
          <p:cNvCxnSpPr>
            <a:cxnSpLocks/>
          </p:cNvCxnSpPr>
          <p:nvPr/>
        </p:nvCxnSpPr>
        <p:spPr>
          <a:xfrm flipH="1">
            <a:off x="3586629" y="3201681"/>
            <a:ext cx="4561930" cy="6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4DA7B4E-B8FD-0157-9E35-47B5266F6213}"/>
              </a:ext>
            </a:extLst>
          </p:cNvPr>
          <p:cNvSpPr/>
          <p:nvPr/>
        </p:nvSpPr>
        <p:spPr>
          <a:xfrm>
            <a:off x="4500302" y="2931880"/>
            <a:ext cx="3037976" cy="176507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914B7D-1982-0A43-4D77-837876C53990}"/>
              </a:ext>
            </a:extLst>
          </p:cNvPr>
          <p:cNvSpPr/>
          <p:nvPr/>
        </p:nvSpPr>
        <p:spPr>
          <a:xfrm>
            <a:off x="8183241" y="2264570"/>
            <a:ext cx="3311513" cy="3830025"/>
          </a:xfrm>
          <a:prstGeom prst="rect">
            <a:avLst/>
          </a:prstGeom>
          <a:solidFill>
            <a:srgbClr val="F9D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766789-C422-B65A-9040-E5AD0AC998AA}"/>
              </a:ext>
            </a:extLst>
          </p:cNvPr>
          <p:cNvSpPr/>
          <p:nvPr/>
        </p:nvSpPr>
        <p:spPr>
          <a:xfrm>
            <a:off x="342429" y="4320419"/>
            <a:ext cx="3243818" cy="19886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2" descr="Xml - Icônes interface gratuites">
            <a:extLst>
              <a:ext uri="{FF2B5EF4-FFF2-40B4-BE49-F238E27FC236}">
                <a16:creationId xmlns:a16="http://schemas.microsoft.com/office/drawing/2014/main" id="{12F6B510-BE12-5B6E-F20F-B30CC785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41" y="5267883"/>
            <a:ext cx="598331" cy="59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sv - Icônes interface gratuites">
            <a:extLst>
              <a:ext uri="{FF2B5EF4-FFF2-40B4-BE49-F238E27FC236}">
                <a16:creationId xmlns:a16="http://schemas.microsoft.com/office/drawing/2014/main" id="{1EAF44B6-FA3F-0771-9D83-530582D9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65" y="5267882"/>
            <a:ext cx="598331" cy="59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Json file - Free interface icons">
            <a:extLst>
              <a:ext uri="{FF2B5EF4-FFF2-40B4-BE49-F238E27FC236}">
                <a16:creationId xmlns:a16="http://schemas.microsoft.com/office/drawing/2014/main" id="{37DA089C-98F0-5F0B-F24A-80C11A15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5" y="5238754"/>
            <a:ext cx="627459" cy="6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9F107EFD-696B-8B62-EAB1-0E036EE2D905}"/>
              </a:ext>
            </a:extLst>
          </p:cNvPr>
          <p:cNvSpPr txBox="1"/>
          <p:nvPr/>
        </p:nvSpPr>
        <p:spPr>
          <a:xfrm>
            <a:off x="8706428" y="5954919"/>
            <a:ext cx="2369880" cy="374571"/>
          </a:xfrm>
          <a:prstGeom prst="roundRect">
            <a:avLst/>
          </a:prstGeom>
          <a:solidFill>
            <a:srgbClr val="DC7F2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Storage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D684EEF-1AB0-3542-6DC5-61067DB4A5EA}"/>
              </a:ext>
            </a:extLst>
          </p:cNvPr>
          <p:cNvSpPr txBox="1"/>
          <p:nvPr/>
        </p:nvSpPr>
        <p:spPr>
          <a:xfrm>
            <a:off x="819394" y="6121787"/>
            <a:ext cx="2271766" cy="374571"/>
          </a:xfrm>
          <a:prstGeom prst="round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Provider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34ECF9-681C-0040-17B6-E89C2BDAF456}"/>
              </a:ext>
            </a:extLst>
          </p:cNvPr>
          <p:cNvSpPr txBox="1"/>
          <p:nvPr/>
        </p:nvSpPr>
        <p:spPr>
          <a:xfrm>
            <a:off x="4595862" y="3578462"/>
            <a:ext cx="2846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Exchange</a:t>
            </a:r>
          </a:p>
        </p:txBody>
      </p:sp>
      <p:pic>
        <p:nvPicPr>
          <p:cNvPr id="2050" name="Picture 2" descr="Relational Database Icons - Free SVG &amp; PNG Relational Database Images -  Noun Project">
            <a:extLst>
              <a:ext uri="{FF2B5EF4-FFF2-40B4-BE49-F238E27FC236}">
                <a16:creationId xmlns:a16="http://schemas.microsoft.com/office/drawing/2014/main" id="{F3F27E40-8785-4E16-5848-7FBA0562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2" y="5267882"/>
            <a:ext cx="752398" cy="7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3F379-6729-0130-29BB-63B862A48C1F}"/>
              </a:ext>
            </a:extLst>
          </p:cNvPr>
          <p:cNvSpPr/>
          <p:nvPr/>
        </p:nvSpPr>
        <p:spPr>
          <a:xfrm>
            <a:off x="342429" y="1659552"/>
            <a:ext cx="3262031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13ACA0-8499-6D9E-D59F-3407A7447AC3}"/>
              </a:ext>
            </a:extLst>
          </p:cNvPr>
          <p:cNvSpPr txBox="1"/>
          <p:nvPr/>
        </p:nvSpPr>
        <p:spPr>
          <a:xfrm>
            <a:off x="973490" y="3439670"/>
            <a:ext cx="2199409" cy="374571"/>
          </a:xfrm>
          <a:prstGeom prst="round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Consumer</a:t>
            </a:r>
          </a:p>
        </p:txBody>
      </p:sp>
      <p:pic>
        <p:nvPicPr>
          <p:cNvPr id="2058" name="Picture 10" descr="Resource Description Framework (RDF) - w3c - TriplyDB">
            <a:extLst>
              <a:ext uri="{FF2B5EF4-FFF2-40B4-BE49-F238E27FC236}">
                <a16:creationId xmlns:a16="http://schemas.microsoft.com/office/drawing/2014/main" id="{5703C732-ED00-4F1D-E67D-43EB5354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05" y="3896920"/>
            <a:ext cx="598221" cy="5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que 1" descr="Badge avec un remplissage uni">
            <a:extLst>
              <a:ext uri="{FF2B5EF4-FFF2-40B4-BE49-F238E27FC236}">
                <a16:creationId xmlns:a16="http://schemas.microsoft.com/office/drawing/2014/main" id="{C926FDB8-0776-3F2F-1544-89AD426A5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8210" y="4673204"/>
            <a:ext cx="453810" cy="4538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34DE56-DEC6-EE5D-4300-B6FB661A1024}"/>
              </a:ext>
            </a:extLst>
          </p:cNvPr>
          <p:cNvSpPr txBox="1"/>
          <p:nvPr/>
        </p:nvSpPr>
        <p:spPr>
          <a:xfrm>
            <a:off x="5243027" y="4292417"/>
            <a:ext cx="152760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Semantify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5" name="Graphique 4" descr="Badge 1 avec un remplissage uni">
            <a:extLst>
              <a:ext uri="{FF2B5EF4-FFF2-40B4-BE49-F238E27FC236}">
                <a16:creationId xmlns:a16="http://schemas.microsoft.com/office/drawing/2014/main" id="{58EAE11C-CADA-0E87-7F9D-90790A009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025" y="4503767"/>
            <a:ext cx="398188" cy="398188"/>
          </a:xfrm>
          <a:prstGeom prst="rect">
            <a:avLst/>
          </a:prstGeom>
        </p:spPr>
      </p:pic>
      <p:pic>
        <p:nvPicPr>
          <p:cNvPr id="6" name="Picture 2" descr="Xml - Icônes interface gratuites">
            <a:extLst>
              <a:ext uri="{FF2B5EF4-FFF2-40B4-BE49-F238E27FC236}">
                <a16:creationId xmlns:a16="http://schemas.microsoft.com/office/drawing/2014/main" id="{C7CEFA69-47DA-BB3B-1824-93F2BAD7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792" y="2785463"/>
            <a:ext cx="466006" cy="46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sv - Icônes interface gratuites">
            <a:extLst>
              <a:ext uri="{FF2B5EF4-FFF2-40B4-BE49-F238E27FC236}">
                <a16:creationId xmlns:a16="http://schemas.microsoft.com/office/drawing/2014/main" id="{5B8D692D-D989-1224-CB44-BD3336B2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76" y="2752097"/>
            <a:ext cx="546049" cy="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Json file - Free interface icons">
            <a:extLst>
              <a:ext uri="{FF2B5EF4-FFF2-40B4-BE49-F238E27FC236}">
                <a16:creationId xmlns:a16="http://schemas.microsoft.com/office/drawing/2014/main" id="{4EB676E5-84B9-BAA2-8F41-AFBD3946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89" y="2779068"/>
            <a:ext cx="492108" cy="4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ional Database Icons - Free SVG &amp; PNG Relational Database Images -  Noun Project">
            <a:extLst>
              <a:ext uri="{FF2B5EF4-FFF2-40B4-BE49-F238E27FC236}">
                <a16:creationId xmlns:a16="http://schemas.microsoft.com/office/drawing/2014/main" id="{88A53DBD-08FE-B49F-7650-D64F81C1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24" y="2785463"/>
            <a:ext cx="534713" cy="53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JSON-LD Schema UI | Drupal.org">
            <a:extLst>
              <a:ext uri="{FF2B5EF4-FFF2-40B4-BE49-F238E27FC236}">
                <a16:creationId xmlns:a16="http://schemas.microsoft.com/office/drawing/2014/main" id="{6D5B0406-CF49-4165-A399-EDC6F0CB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051" y="2024270"/>
            <a:ext cx="466005" cy="4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ogos for RDF Formats (RDF/XML, Turtle, RDFa, SPARQL, R2RML, SHACL)">
            <a:extLst>
              <a:ext uri="{FF2B5EF4-FFF2-40B4-BE49-F238E27FC236}">
                <a16:creationId xmlns:a16="http://schemas.microsoft.com/office/drawing/2014/main" id="{4024ABD2-9C65-00D9-7EB1-37C9F024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45" y="2065319"/>
            <a:ext cx="447624" cy="3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Logos for RDF Formats (RDF/XML, Turtle, RDFa, SPARQL, R2RML, SHACL)">
            <a:extLst>
              <a:ext uri="{FF2B5EF4-FFF2-40B4-BE49-F238E27FC236}">
                <a16:creationId xmlns:a16="http://schemas.microsoft.com/office/drawing/2014/main" id="{8A0F38A2-B4CE-817D-3220-1952DA29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51" y="2074676"/>
            <a:ext cx="374571" cy="3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Logos for RDF Formats (RDF/XML, Turtle, RDFa, SPARQL, R2RML, SHACL)">
            <a:extLst>
              <a:ext uri="{FF2B5EF4-FFF2-40B4-BE49-F238E27FC236}">
                <a16:creationId xmlns:a16="http://schemas.microsoft.com/office/drawing/2014/main" id="{3174FEDE-5614-DA0F-6BD2-3A66889D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0" y="2065320"/>
            <a:ext cx="396260" cy="39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55600A-42D6-7395-C4D7-D915CEAE798C}"/>
              </a:ext>
            </a:extLst>
          </p:cNvPr>
          <p:cNvSpPr txBox="1"/>
          <p:nvPr/>
        </p:nvSpPr>
        <p:spPr>
          <a:xfrm>
            <a:off x="5255486" y="3010504"/>
            <a:ext cx="152760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Publish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25" name="Graphique 24" descr="Badge 4 avec un remplissage uni">
            <a:extLst>
              <a:ext uri="{FF2B5EF4-FFF2-40B4-BE49-F238E27FC236}">
                <a16:creationId xmlns:a16="http://schemas.microsoft.com/office/drawing/2014/main" id="{F4D6840F-C179-1669-0D94-3FEDD0B098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3238" y="2479046"/>
            <a:ext cx="407186" cy="40718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26345D-68E6-0483-6425-B262CA6CF6CA}"/>
              </a:ext>
            </a:extLst>
          </p:cNvPr>
          <p:cNvSpPr txBox="1"/>
          <p:nvPr/>
        </p:nvSpPr>
        <p:spPr>
          <a:xfrm>
            <a:off x="863653" y="4542292"/>
            <a:ext cx="2159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Syntactic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Validation</a:t>
            </a:r>
          </a:p>
        </p:txBody>
      </p:sp>
      <p:pic>
        <p:nvPicPr>
          <p:cNvPr id="29" name="Picture 6" descr="Check icons for free download | Freepik">
            <a:extLst>
              <a:ext uri="{FF2B5EF4-FFF2-40B4-BE49-F238E27FC236}">
                <a16:creationId xmlns:a16="http://schemas.microsoft.com/office/drawing/2014/main" id="{42C00E87-1142-33F1-7388-B7CCDE1A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2" y="4597046"/>
            <a:ext cx="256980" cy="25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Semantic Web? - Jean Delahousse">
            <a:extLst>
              <a:ext uri="{FF2B5EF4-FFF2-40B4-BE49-F238E27FC236}">
                <a16:creationId xmlns:a16="http://schemas.microsoft.com/office/drawing/2014/main" id="{D4B9D5C3-9997-459A-6B76-57F6E5B3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014" y="4654653"/>
            <a:ext cx="661959" cy="7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0016A66C-0ED5-05E2-C0D7-DD8B70D032EB}"/>
              </a:ext>
            </a:extLst>
          </p:cNvPr>
          <p:cNvSpPr txBox="1"/>
          <p:nvPr/>
        </p:nvSpPr>
        <p:spPr>
          <a:xfrm>
            <a:off x="9065936" y="4707799"/>
            <a:ext cx="1568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Conforms</a:t>
            </a: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to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E40086F1-BAAA-5B4C-EEA5-187056385AAE}"/>
              </a:ext>
            </a:extLst>
          </p:cNvPr>
          <p:cNvCxnSpPr>
            <a:cxnSpLocks/>
            <a:stCxn id="2058" idx="3"/>
            <a:endCxn id="39" idx="1"/>
          </p:cNvCxnSpPr>
          <p:nvPr/>
        </p:nvCxnSpPr>
        <p:spPr>
          <a:xfrm>
            <a:off x="8817426" y="4196031"/>
            <a:ext cx="1941588" cy="843482"/>
          </a:xfrm>
          <a:prstGeom prst="straightConnector1">
            <a:avLst/>
          </a:prstGeom>
          <a:ln w="19050">
            <a:solidFill>
              <a:srgbClr val="DC7F2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424FADF-0705-4728-53A9-3F58A197C500}"/>
              </a:ext>
            </a:extLst>
          </p:cNvPr>
          <p:cNvSpPr txBox="1"/>
          <p:nvPr/>
        </p:nvSpPr>
        <p:spPr>
          <a:xfrm>
            <a:off x="8703409" y="3596451"/>
            <a:ext cx="203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Knowledge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Graph</a:t>
            </a:r>
          </a:p>
        </p:txBody>
      </p:sp>
      <p:pic>
        <p:nvPicPr>
          <p:cNvPr id="1026" name="Picture 2" descr="checklist&quot; Icon - Download for free – Iconduck">
            <a:extLst>
              <a:ext uri="{FF2B5EF4-FFF2-40B4-BE49-F238E27FC236}">
                <a16:creationId xmlns:a16="http://schemas.microsoft.com/office/drawing/2014/main" id="{51C3EBB9-77AE-96BA-997B-0B223D5C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42" y="1659552"/>
            <a:ext cx="382822" cy="4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Data Pipelining in Omega-X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D172CF2-7DA1-222C-CC77-6D1B64C4F32B}"/>
              </a:ext>
            </a:extLst>
          </p:cNvPr>
          <p:cNvSpPr txBox="1"/>
          <p:nvPr/>
        </p:nvSpPr>
        <p:spPr>
          <a:xfrm>
            <a:off x="10509985" y="5424373"/>
            <a:ext cx="203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Ontology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16625D1-A1A7-924E-73F6-1E2A3666EC3E}"/>
              </a:ext>
            </a:extLst>
          </p:cNvPr>
          <p:cNvSpPr txBox="1"/>
          <p:nvPr/>
        </p:nvSpPr>
        <p:spPr>
          <a:xfrm>
            <a:off x="8715942" y="2396067"/>
            <a:ext cx="2369880" cy="722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Semantic</a:t>
            </a:r>
            <a:r>
              <a:rPr kumimoji="0" lang="fr-F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Validation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(SHACL,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Reasoner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, ..)</a:t>
            </a:r>
          </a:p>
        </p:txBody>
      </p:sp>
      <p:pic>
        <p:nvPicPr>
          <p:cNvPr id="42" name="Graphique 41" descr="Badge 3 avec un remplissage uni">
            <a:extLst>
              <a:ext uri="{FF2B5EF4-FFF2-40B4-BE49-F238E27FC236}">
                <a16:creationId xmlns:a16="http://schemas.microsoft.com/office/drawing/2014/main" id="{99A6ED3E-88E0-9CAA-939A-1820BA4971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01614" y="2443677"/>
            <a:ext cx="430961" cy="430961"/>
          </a:xfrm>
          <a:prstGeom prst="rect">
            <a:avLst/>
          </a:prstGeom>
        </p:spPr>
      </p:pic>
      <p:pic>
        <p:nvPicPr>
          <p:cNvPr id="47" name="Picture 6" descr="Check icons for free download | Freepik">
            <a:extLst>
              <a:ext uri="{FF2B5EF4-FFF2-40B4-BE49-F238E27FC236}">
                <a16:creationId xmlns:a16="http://schemas.microsoft.com/office/drawing/2014/main" id="{126151FC-3837-96E9-D8D7-974AA674B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981" y="2488024"/>
            <a:ext cx="319985" cy="3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C9F71969-AC89-9229-5552-24D64C5BCE77}"/>
              </a:ext>
            </a:extLst>
          </p:cNvPr>
          <p:cNvSpPr txBox="1"/>
          <p:nvPr/>
        </p:nvSpPr>
        <p:spPr>
          <a:xfrm>
            <a:off x="5242543" y="4283281"/>
            <a:ext cx="152760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Semantify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A3C922-6342-CF15-DE7D-5390BDECC24A}"/>
              </a:ext>
            </a:extLst>
          </p:cNvPr>
          <p:cNvSpPr txBox="1"/>
          <p:nvPr/>
        </p:nvSpPr>
        <p:spPr>
          <a:xfrm>
            <a:off x="5255002" y="3001368"/>
            <a:ext cx="152760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Publish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0EB96B2-A2A0-B874-C431-8D49A87DF4C9}"/>
              </a:ext>
            </a:extLst>
          </p:cNvPr>
          <p:cNvSpPr txBox="1"/>
          <p:nvPr/>
        </p:nvSpPr>
        <p:spPr>
          <a:xfrm>
            <a:off x="3479387" y="1788674"/>
            <a:ext cx="1351837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Quality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Report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252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479387" y="560360"/>
            <a:ext cx="4871279" cy="516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CSDM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Demo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on Maia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DAFDC6-94B2-EB6B-C183-DD989CA2C89E}"/>
              </a:ext>
            </a:extLst>
          </p:cNvPr>
          <p:cNvSpPr txBox="1"/>
          <p:nvPr/>
        </p:nvSpPr>
        <p:spPr>
          <a:xfrm>
            <a:off x="424943" y="1617697"/>
            <a:ext cx="258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Maia D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ataset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37251D-2ABF-BFCE-FF73-DB3B13A96539}"/>
              </a:ext>
            </a:extLst>
          </p:cNvPr>
          <p:cNvSpPr/>
          <p:nvPr/>
        </p:nvSpPr>
        <p:spPr>
          <a:xfrm>
            <a:off x="302395" y="1639461"/>
            <a:ext cx="122548" cy="298640"/>
          </a:xfrm>
          <a:prstGeom prst="roundRect">
            <a:avLst>
              <a:gd name="adj" fmla="val 37686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3F4E4-6A9A-96DD-BF9D-4711F5B7ADE2}"/>
              </a:ext>
            </a:extLst>
          </p:cNvPr>
          <p:cNvSpPr/>
          <p:nvPr/>
        </p:nvSpPr>
        <p:spPr>
          <a:xfrm>
            <a:off x="424943" y="2176018"/>
            <a:ext cx="4646590" cy="2141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51516-8A02-2628-6AB8-187DE89F75B8}"/>
              </a:ext>
            </a:extLst>
          </p:cNvPr>
          <p:cNvSpPr/>
          <p:nvPr/>
        </p:nvSpPr>
        <p:spPr>
          <a:xfrm>
            <a:off x="424943" y="4427535"/>
            <a:ext cx="4646590" cy="1993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CFB50B-3244-6DE6-4CAA-1C6C9B5B5CE2}"/>
              </a:ext>
            </a:extLst>
          </p:cNvPr>
          <p:cNvSpPr txBox="1"/>
          <p:nvPr/>
        </p:nvSpPr>
        <p:spPr>
          <a:xfrm>
            <a:off x="1209195" y="2176019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Static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 Data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473DB4-1363-3DB0-5471-343414321B84}"/>
              </a:ext>
            </a:extLst>
          </p:cNvPr>
          <p:cNvSpPr txBox="1"/>
          <p:nvPr/>
        </p:nvSpPr>
        <p:spPr>
          <a:xfrm>
            <a:off x="1324810" y="4494088"/>
            <a:ext cx="2846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Dynamic Data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77A406C-DA17-5EAF-4AF4-4668A922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 bwMode="auto">
          <a:xfrm>
            <a:off x="424944" y="4888964"/>
            <a:ext cx="4651039" cy="6148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0E5623-7D62-7C40-90AD-F612A943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55"/>
          <a:stretch/>
        </p:blipFill>
        <p:spPr bwMode="auto">
          <a:xfrm>
            <a:off x="1399676" y="5614098"/>
            <a:ext cx="2656375" cy="6636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EF4A886-33A3-7ADE-97B0-FD1BCEBB22C9}"/>
              </a:ext>
            </a:extLst>
          </p:cNvPr>
          <p:cNvSpPr txBox="1"/>
          <p:nvPr/>
        </p:nvSpPr>
        <p:spPr>
          <a:xfrm>
            <a:off x="415462" y="2514573"/>
            <a:ext cx="464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captured by a meteorological station (ATMOS 41, cf. 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hlinkClick r:id="rId5"/>
              </a:rPr>
              <a:t>datasheet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, located in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Cobertura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Verde" (Lat: 41.234158,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-8.623050), and updated to Maia Municipality data lake every 15.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200DC6-5703-9118-B639-B52239AF4C2C}"/>
              </a:ext>
            </a:extLst>
          </p:cNvPr>
          <p:cNvSpPr txBox="1"/>
          <p:nvPr/>
        </p:nvSpPr>
        <p:spPr>
          <a:xfrm>
            <a:off x="363669" y="3187675"/>
            <a:ext cx="4646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These values are collected by the control system (located in "Piscinas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Municipais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Gueifães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" (Lat: 41.215143,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Lng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: -8.600758), and every day, by 10AM, we receive an email with a link for 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xls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</a:rPr>
              <a:t> file with the data from the previous day. This email is processed around 12AM, and, thus, by 12AM the data lake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697055C-3610-B245-FF20-420E28A3A349}"/>
              </a:ext>
            </a:extLst>
          </p:cNvPr>
          <p:cNvSpPr txBox="1"/>
          <p:nvPr/>
        </p:nvSpPr>
        <p:spPr>
          <a:xfrm>
            <a:off x="6192982" y="1571848"/>
            <a:ext cx="5999018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maia: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MaiaEnergyProd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isComposedOf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"721.98"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"2023-08-15T10:00:00"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"522.61"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"2023-08-15T10:15:00"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"473.51"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"2023-08-15T10:30:00"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"94.78"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"2023-08-15T10:45:00"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"551.71"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"2023-08-15T11:00:00"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],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dataPoint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dataValue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"610.56"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   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ets: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dataTime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"2023-08-15T11:15:00"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</a:rPr>
              <a:t>^^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</a:rPr>
              <a:t>xsd: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dateTime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32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 bwMode="auto">
          <a:xfrm>
            <a:off x="900097" y="2727618"/>
            <a:ext cx="6437472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6933">
                <a:solidFill>
                  <a:schemeClr val="bg1"/>
                </a:solidFill>
                <a:latin typeface="Calibri Light"/>
                <a:cs typeface="Calibri Light"/>
              </a:rPr>
              <a:t>Thank you!</a:t>
            </a:r>
            <a:endParaRPr sz="2400"/>
          </a:p>
        </p:txBody>
      </p:sp>
      <p:sp>
        <p:nvSpPr>
          <p:cNvPr id="5" name="TextBox 2"/>
          <p:cNvSpPr txBox="1"/>
          <p:nvPr/>
        </p:nvSpPr>
        <p:spPr bwMode="auto">
          <a:xfrm>
            <a:off x="900098" y="4966512"/>
            <a:ext cx="342668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133" b="1">
                <a:solidFill>
                  <a:schemeClr val="bg1"/>
                </a:solidFill>
                <a:latin typeface="Calibri"/>
                <a:cs typeface="Calibri"/>
              </a:rPr>
              <a:t>Keep up with</a:t>
            </a:r>
            <a:r>
              <a:rPr lang="pt-PT" sz="2133" b="1">
                <a:solidFill>
                  <a:schemeClr val="bg1"/>
                </a:solidFill>
                <a:latin typeface="Calibri"/>
                <a:cs typeface="Calibri"/>
              </a:rPr>
              <a:t>  </a:t>
            </a:r>
            <a:r>
              <a:rPr lang="pt-PT" sz="2133">
                <a:solidFill>
                  <a:schemeClr val="bg1"/>
                </a:solidFill>
                <a:latin typeface="Calibri Light"/>
                <a:cs typeface="Calibri Light"/>
              </a:rPr>
              <a:t>o</a:t>
            </a:r>
            <a:r>
              <a:rPr sz="2133">
                <a:solidFill>
                  <a:schemeClr val="bg1"/>
                </a:solidFill>
                <a:latin typeface="Calibri Light"/>
                <a:cs typeface="Calibri Light"/>
              </a:rPr>
              <a:t>mega-x.eu</a:t>
            </a:r>
            <a:endParaRPr sz="240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0713" y="5505767"/>
            <a:ext cx="284172" cy="284172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0713" y="5950371"/>
            <a:ext cx="284172" cy="284172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 bwMode="auto">
          <a:xfrm>
            <a:off x="1274886" y="5425551"/>
            <a:ext cx="232154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PT" sz="2133">
                <a:solidFill>
                  <a:schemeClr val="bg1"/>
                </a:solidFill>
                <a:latin typeface="Calibri Light"/>
                <a:cs typeface="Calibri Light"/>
              </a:rPr>
              <a:t>Omega X</a:t>
            </a:r>
            <a:endParaRPr sz="2133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9" name="TextBox 10"/>
          <p:cNvSpPr txBox="1"/>
          <p:nvPr/>
        </p:nvSpPr>
        <p:spPr bwMode="auto">
          <a:xfrm>
            <a:off x="1274886" y="5847988"/>
            <a:ext cx="232154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PT" sz="2133">
                <a:solidFill>
                  <a:schemeClr val="bg1"/>
                </a:solidFill>
                <a:latin typeface="Calibri Light"/>
                <a:cs typeface="Calibri Light"/>
              </a:rPr>
              <a:t>@Omega_X_EU</a:t>
            </a:r>
            <a:endParaRPr sz="2133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079002-F57D-49B7-B302-7E2A9E14DEBD}"/>
              </a:ext>
            </a:extLst>
          </p:cNvPr>
          <p:cNvSpPr txBox="1"/>
          <p:nvPr/>
        </p:nvSpPr>
        <p:spPr>
          <a:xfrm>
            <a:off x="829339" y="964765"/>
            <a:ext cx="1073274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Flex1.0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internal optimization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Flex2.0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congestion management with bilateral contracts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Flex3.0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capacity management with market structures 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au 5">
            <a:extLst>
              <a:ext uri="{FF2B5EF4-FFF2-40B4-BE49-F238E27FC236}">
                <a16:creationId xmlns:a16="http://schemas.microsoft.com/office/drawing/2014/main" id="{F63C03DA-FDAD-27C1-C9B4-5C76B02B7336}"/>
              </a:ext>
            </a:extLst>
          </p:cNvPr>
          <p:cNvGraphicFramePr>
            <a:graphicFrameLocks noGrp="1"/>
          </p:cNvGraphicFramePr>
          <p:nvPr/>
        </p:nvGraphicFramePr>
        <p:xfrm>
          <a:off x="629920" y="1745975"/>
          <a:ext cx="10932161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469">
                  <a:extLst>
                    <a:ext uri="{9D8B030D-6E8A-4147-A177-3AD203B41FA5}">
                      <a16:colId xmlns:a16="http://schemas.microsoft.com/office/drawing/2014/main" val="3900223581"/>
                    </a:ext>
                  </a:extLst>
                </a:gridCol>
                <a:gridCol w="1772564">
                  <a:extLst>
                    <a:ext uri="{9D8B030D-6E8A-4147-A177-3AD203B41FA5}">
                      <a16:colId xmlns:a16="http://schemas.microsoft.com/office/drawing/2014/main" val="1996964570"/>
                    </a:ext>
                  </a:extLst>
                </a:gridCol>
                <a:gridCol w="1957226">
                  <a:extLst>
                    <a:ext uri="{9D8B030D-6E8A-4147-A177-3AD203B41FA5}">
                      <a16:colId xmlns:a16="http://schemas.microsoft.com/office/drawing/2014/main" val="3798042419"/>
                    </a:ext>
                  </a:extLst>
                </a:gridCol>
                <a:gridCol w="1587902">
                  <a:extLst>
                    <a:ext uri="{9D8B030D-6E8A-4147-A177-3AD203B41FA5}">
                      <a16:colId xmlns:a16="http://schemas.microsoft.com/office/drawing/2014/main" val="4069720115"/>
                    </a:ext>
                  </a:extLst>
                </a:gridCol>
              </a:tblGrid>
              <a:tr h="427874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BUC / 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Full description in 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Diagrams (activity/sequence)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Data model</a:t>
                      </a:r>
                    </a:p>
                    <a:p>
                      <a:r>
                        <a:rPr lang="en-US" sz="1400" noProof="0" dirty="0"/>
                        <a:t>and role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0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 Flex. for internal optimization</a:t>
                      </a:r>
                      <a:endParaRPr lang="en-US" sz="16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2 Flex. for congestion mgmt with bilateral contracts </a:t>
                      </a:r>
                      <a:endParaRPr lang="en-US" sz="1600" b="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Activity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6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3 Flex. for capacity mgmt with market structures </a:t>
                      </a:r>
                      <a:endParaRPr lang="en-US" sz="1600" b="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Activity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3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Passive Consumption Baseline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3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Intermittent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DER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Controllable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6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Passive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Consumption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Prediction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0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Intermittent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DER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Prediction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8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Implicit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Activation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4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Option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Orders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99547"/>
                  </a:ext>
                </a:extLst>
              </a:tr>
            </a:tbl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1932C84-AF4D-4B18-5597-5064B6320AFB}"/>
              </a:ext>
            </a:extLst>
          </p:cNvPr>
          <p:cNvSpPr/>
          <p:nvPr/>
        </p:nvSpPr>
        <p:spPr>
          <a:xfrm>
            <a:off x="3268133" y="506487"/>
            <a:ext cx="4859865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Business and System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UCs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82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079002-F57D-49B7-B302-7E2A9E14DEBD}"/>
              </a:ext>
            </a:extLst>
          </p:cNvPr>
          <p:cNvSpPr txBox="1"/>
          <p:nvPr/>
        </p:nvSpPr>
        <p:spPr>
          <a:xfrm>
            <a:off x="829339" y="964765"/>
            <a:ext cx="1073274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Flex1.0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internal optimization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Flex2.0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congestion management with bilateral contracts 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 Flex3.0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Flexibility for capacity management with market structures 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au 5">
            <a:extLst>
              <a:ext uri="{FF2B5EF4-FFF2-40B4-BE49-F238E27FC236}">
                <a16:creationId xmlns:a16="http://schemas.microsoft.com/office/drawing/2014/main" id="{F63C03DA-FDAD-27C1-C9B4-5C76B02B7336}"/>
              </a:ext>
            </a:extLst>
          </p:cNvPr>
          <p:cNvGraphicFramePr>
            <a:graphicFrameLocks noGrp="1"/>
          </p:cNvGraphicFramePr>
          <p:nvPr/>
        </p:nvGraphicFramePr>
        <p:xfrm>
          <a:off x="629920" y="1745974"/>
          <a:ext cx="10932161" cy="4223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3900223581"/>
                    </a:ext>
                  </a:extLst>
                </a:gridCol>
                <a:gridCol w="1920953">
                  <a:extLst>
                    <a:ext uri="{9D8B030D-6E8A-4147-A177-3AD203B41FA5}">
                      <a16:colId xmlns:a16="http://schemas.microsoft.com/office/drawing/2014/main" val="1996964570"/>
                    </a:ext>
                  </a:extLst>
                </a:gridCol>
                <a:gridCol w="1957226">
                  <a:extLst>
                    <a:ext uri="{9D8B030D-6E8A-4147-A177-3AD203B41FA5}">
                      <a16:colId xmlns:a16="http://schemas.microsoft.com/office/drawing/2014/main" val="3798042419"/>
                    </a:ext>
                  </a:extLst>
                </a:gridCol>
                <a:gridCol w="1587902">
                  <a:extLst>
                    <a:ext uri="{9D8B030D-6E8A-4147-A177-3AD203B41FA5}">
                      <a16:colId xmlns:a16="http://schemas.microsoft.com/office/drawing/2014/main" val="4069720115"/>
                    </a:ext>
                  </a:extLst>
                </a:gridCol>
              </a:tblGrid>
              <a:tr h="526604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BUC / 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Full description in 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Diagrams (activity/sequence)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Data model</a:t>
                      </a:r>
                    </a:p>
                    <a:p>
                      <a:r>
                        <a:rPr lang="en-US" sz="1400" noProof="0" dirty="0"/>
                        <a:t>and role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08493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en-GB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Grid observability &amp; flex schedule training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noProof="0" dirty="0"/>
                        <a:t>To be completed*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3760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en-GB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Grid observability &amp; flex schedule operation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69690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Planning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31952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Collaborative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flexibility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33089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Bidding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Zone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To be completed*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680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Aggregate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Baseline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Bidding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Zone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63551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Requests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03243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Offers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83845"/>
                  </a:ext>
                </a:extLst>
              </a:tr>
              <a:tr h="372950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Market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Orders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48035"/>
                  </a:ext>
                </a:extLst>
              </a:tr>
              <a:tr h="340744">
                <a:tc>
                  <a:txBody>
                    <a:bodyPr/>
                    <a:lstStyle/>
                    <a:p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Flex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Order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PT" sz="1600" b="0" i="1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Disaggregation</a:t>
                      </a:r>
                      <a:r>
                        <a:rPr lang="pt-PT" sz="1600" b="0" i="1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pt-PT" sz="1600" b="0" i="1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995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0D70D0-EAEC-5FCB-30F3-AC50CF60A6FB}"/>
              </a:ext>
            </a:extLst>
          </p:cNvPr>
          <p:cNvSpPr txBox="1"/>
          <p:nvPr/>
        </p:nvSpPr>
        <p:spPr>
          <a:xfrm>
            <a:off x="1092375" y="6222125"/>
            <a:ext cx="537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Respective</a:t>
            </a: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sequence</a:t>
            </a: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diagram</a:t>
            </a: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lacking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9B839D2-5AAF-E25B-E1CA-D9D912A63877}"/>
              </a:ext>
            </a:extLst>
          </p:cNvPr>
          <p:cNvSpPr/>
          <p:nvPr/>
        </p:nvSpPr>
        <p:spPr>
          <a:xfrm>
            <a:off x="3276600" y="506487"/>
            <a:ext cx="4859865" cy="458278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Business and System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rPr>
              <a:t>UCs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46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985539" y="481601"/>
            <a:ext cx="4066533" cy="559799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solidFill>
                  <a:prstClr val="black"/>
                </a:solidFill>
                <a:latin typeface="Georgia" panose="02040502050405020303" pitchFamily="18" charset="0"/>
              </a:rPr>
              <a:t>Events &amp; Time Series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CA8B03-EE38-801D-DE48-CC1CAE795C45}"/>
              </a:ext>
            </a:extLst>
          </p:cNvPr>
          <p:cNvSpPr/>
          <p:nvPr/>
        </p:nvSpPr>
        <p:spPr bwMode="auto">
          <a:xfrm>
            <a:off x="391261" y="2336774"/>
            <a:ext cx="4644008" cy="158070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C89A1C9-64A4-439C-09BA-465500CC490A}"/>
              </a:ext>
            </a:extLst>
          </p:cNvPr>
          <p:cNvSpPr txBox="1"/>
          <p:nvPr/>
        </p:nvSpPr>
        <p:spPr bwMode="auto">
          <a:xfrm>
            <a:off x="1709262" y="2355358"/>
            <a:ext cx="2511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fr-FR" sz="1600" b="1" kern="0" dirty="0">
                <a:solidFill>
                  <a:srgbClr val="1F497D">
                    <a:lumMod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&amp; Time Series</a:t>
            </a:r>
            <a:endParaRPr lang="en-GB" sz="1600" b="1" kern="0" dirty="0">
              <a:solidFill>
                <a:srgbClr val="1F497D">
                  <a:lumMod val="75000"/>
                </a:srgbClr>
              </a:solidFill>
              <a:cs typeface="Arial"/>
            </a:endParaRPr>
          </a:p>
        </p:txBody>
      </p:sp>
      <p:pic>
        <p:nvPicPr>
          <p:cNvPr id="2048" name="Picture 2" descr="Data-Collection Icons - Free SVG &amp; PNG Data-Collection Images - Noun Project">
            <a:extLst>
              <a:ext uri="{FF2B5EF4-FFF2-40B4-BE49-F238E27FC236}">
                <a16:creationId xmlns:a16="http://schemas.microsoft.com/office/drawing/2014/main" id="{D5B2F6C9-7601-0223-EAF4-FA1CCE71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4" y="2830090"/>
            <a:ext cx="599796" cy="5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6" descr="Schedule - Free time and date icons">
            <a:extLst>
              <a:ext uri="{FF2B5EF4-FFF2-40B4-BE49-F238E27FC236}">
                <a16:creationId xmlns:a16="http://schemas.microsoft.com/office/drawing/2014/main" id="{3ED23AFA-5E4D-C8A2-E60E-ED21CEB1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04" y="2849140"/>
            <a:ext cx="499120" cy="4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ZoneTexte 2050">
            <a:extLst>
              <a:ext uri="{FF2B5EF4-FFF2-40B4-BE49-F238E27FC236}">
                <a16:creationId xmlns:a16="http://schemas.microsoft.com/office/drawing/2014/main" id="{9481C8F9-C694-4894-332C-6CD00790C0DC}"/>
              </a:ext>
            </a:extLst>
          </p:cNvPr>
          <p:cNvSpPr txBox="1"/>
          <p:nvPr/>
        </p:nvSpPr>
        <p:spPr bwMode="auto">
          <a:xfrm>
            <a:off x="592465" y="3435428"/>
            <a:ext cx="677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endParaRPr lang="en-GB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052" name="ZoneTexte 2051">
            <a:extLst>
              <a:ext uri="{FF2B5EF4-FFF2-40B4-BE49-F238E27FC236}">
                <a16:creationId xmlns:a16="http://schemas.microsoft.com/office/drawing/2014/main" id="{D4A0D1EE-955B-FF79-1AC5-B47A85D34243}"/>
              </a:ext>
            </a:extLst>
          </p:cNvPr>
          <p:cNvSpPr txBox="1"/>
          <p:nvPr/>
        </p:nvSpPr>
        <p:spPr bwMode="auto">
          <a:xfrm>
            <a:off x="1920575" y="3435929"/>
            <a:ext cx="1495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endParaRPr lang="en-GB" sz="1400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053" name="Picture 8" descr="Time Series Modeling Archives - Analytics Vidhya">
            <a:extLst>
              <a:ext uri="{FF2B5EF4-FFF2-40B4-BE49-F238E27FC236}">
                <a16:creationId xmlns:a16="http://schemas.microsoft.com/office/drawing/2014/main" id="{D49B6430-006D-2662-198A-95AFCB29C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27" b="77509" l="25662" r="51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39" t="18354" r="45327" b="15918"/>
          <a:stretch/>
        </p:blipFill>
        <p:spPr bwMode="auto">
          <a:xfrm>
            <a:off x="3757478" y="2719767"/>
            <a:ext cx="1018990" cy="97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2" descr="Clock Icon In Flat Style Timer On A Transparent Background Vector Design  Element Stock Illustration - Download Image Now - iStock">
            <a:extLst>
              <a:ext uri="{FF2B5EF4-FFF2-40B4-BE49-F238E27FC236}">
                <a16:creationId xmlns:a16="http://schemas.microsoft.com/office/drawing/2014/main" id="{5035ECE6-9945-D983-1389-CF71A37D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078" y="2909604"/>
            <a:ext cx="219390" cy="21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ZoneTexte 2054">
            <a:extLst>
              <a:ext uri="{FF2B5EF4-FFF2-40B4-BE49-F238E27FC236}">
                <a16:creationId xmlns:a16="http://schemas.microsoft.com/office/drawing/2014/main" id="{EAF4E209-5934-3153-E35E-6DBA78DE9E88}"/>
              </a:ext>
            </a:extLst>
          </p:cNvPr>
          <p:cNvSpPr txBox="1"/>
          <p:nvPr/>
        </p:nvSpPr>
        <p:spPr bwMode="auto">
          <a:xfrm>
            <a:off x="3490927" y="3435427"/>
            <a:ext cx="1495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endParaRPr lang="en-GB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EEEEB274-9C2D-9B15-E8C8-A9CAFF053667}"/>
              </a:ext>
            </a:extLst>
          </p:cNvPr>
          <p:cNvSpPr/>
          <p:nvPr/>
        </p:nvSpPr>
        <p:spPr bwMode="auto">
          <a:xfrm>
            <a:off x="391261" y="4003403"/>
            <a:ext cx="4644008" cy="158070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057" name="Picture 12" descr="Clock Icon In Flat Style Timer On A Transparent Background Vector Design  Element Stock Illustration - Download Image Now - iStock">
            <a:extLst>
              <a:ext uri="{FF2B5EF4-FFF2-40B4-BE49-F238E27FC236}">
                <a16:creationId xmlns:a16="http://schemas.microsoft.com/office/drawing/2014/main" id="{28B6C3DB-7A7E-2A63-A7B0-9A35705E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" y="4206110"/>
            <a:ext cx="593692" cy="59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" descr="Assurance qualité - Icônes commercialisation gratuites">
            <a:extLst>
              <a:ext uri="{FF2B5EF4-FFF2-40B4-BE49-F238E27FC236}">
                <a16:creationId xmlns:a16="http://schemas.microsoft.com/office/drawing/2014/main" id="{9E747658-4BAA-EA9C-F8A6-E8B3217EE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13" y="4265711"/>
            <a:ext cx="505700" cy="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ZoneTexte 2059">
            <a:extLst>
              <a:ext uri="{FF2B5EF4-FFF2-40B4-BE49-F238E27FC236}">
                <a16:creationId xmlns:a16="http://schemas.microsoft.com/office/drawing/2014/main" id="{3CC1F435-B705-F877-65BE-313F214F5FF4}"/>
              </a:ext>
            </a:extLst>
          </p:cNvPr>
          <p:cNvSpPr txBox="1"/>
          <p:nvPr/>
        </p:nvSpPr>
        <p:spPr bwMode="auto">
          <a:xfrm>
            <a:off x="3240328" y="4262355"/>
            <a:ext cx="2053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fr-FR" sz="1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aspects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</a:t>
            </a:r>
            <a:endParaRPr lang="fr-FR" sz="1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Measuring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Method (</a:t>
            </a: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measured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1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1" name="ZoneTexte 2060">
            <a:extLst>
              <a:ext uri="{FF2B5EF4-FFF2-40B4-BE49-F238E27FC236}">
                <a16:creationId xmlns:a16="http://schemas.microsoft.com/office/drawing/2014/main" id="{046AE46C-4C32-E6D7-696D-31093674FCFF}"/>
              </a:ext>
            </a:extLst>
          </p:cNvPr>
          <p:cNvSpPr txBox="1"/>
          <p:nvPr/>
        </p:nvSpPr>
        <p:spPr bwMode="auto">
          <a:xfrm>
            <a:off x="870416" y="4273060"/>
            <a:ext cx="1672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fr-FR" sz="1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aspects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endParaRPr lang="fr-FR" sz="1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world time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1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Creation</a:t>
            </a:r>
            <a:r>
              <a:rPr lang="fr-FR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2062" name="ZoneTexte 2061">
            <a:extLst>
              <a:ext uri="{FF2B5EF4-FFF2-40B4-BE49-F238E27FC236}">
                <a16:creationId xmlns:a16="http://schemas.microsoft.com/office/drawing/2014/main" id="{E6A238CC-8A1A-8648-39A4-74C378BCA7A2}"/>
              </a:ext>
            </a:extLst>
          </p:cNvPr>
          <p:cNvSpPr txBox="1"/>
          <p:nvPr/>
        </p:nvSpPr>
        <p:spPr bwMode="auto">
          <a:xfrm>
            <a:off x="224717" y="1128392"/>
            <a:ext cx="1192961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The Top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ontology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provides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knwoledge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representation at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the global structure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. This enables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identifying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value sets’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structures and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temporal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coverage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aspects.</a:t>
            </a:r>
          </a:p>
        </p:txBody>
      </p:sp>
      <p:pic>
        <p:nvPicPr>
          <p:cNvPr id="2064" name="Image 206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472B1B5-C864-12D6-C399-61924014D75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4"/>
          <a:stretch/>
        </p:blipFill>
        <p:spPr>
          <a:xfrm>
            <a:off x="5172930" y="2661681"/>
            <a:ext cx="6627809" cy="2856467"/>
          </a:xfrm>
          <a:prstGeom prst="rect">
            <a:avLst/>
          </a:prstGeom>
        </p:spPr>
      </p:pic>
      <p:pic>
        <p:nvPicPr>
          <p:cNvPr id="1026" name="Picture 2" descr="Draft Rubber Stamp Vector Illustration par Mahmudul-Hassan · Creative  Fabrica">
            <a:extLst>
              <a:ext uri="{FF2B5EF4-FFF2-40B4-BE49-F238E27FC236}">
                <a16:creationId xmlns:a16="http://schemas.microsoft.com/office/drawing/2014/main" id="{B408D795-076A-E9E2-368E-0616262ED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2952" r="12953" b="21206"/>
          <a:stretch/>
        </p:blipFill>
        <p:spPr bwMode="auto">
          <a:xfrm rot="1796295">
            <a:off x="11018001" y="2188647"/>
            <a:ext cx="915524" cy="3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9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85DA38-1831-3075-07DE-6CB1350F802A}"/>
              </a:ext>
            </a:extLst>
          </p:cNvPr>
          <p:cNvSpPr/>
          <p:nvPr/>
        </p:nvSpPr>
        <p:spPr>
          <a:xfrm>
            <a:off x="3985539" y="481601"/>
            <a:ext cx="4066533" cy="449732"/>
          </a:xfrm>
          <a:prstGeom prst="roundRect">
            <a:avLst>
              <a:gd name="adj" fmla="val 320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solidFill>
                  <a:prstClr val="black"/>
                </a:solidFill>
                <a:latin typeface="Georgia" panose="02040502050405020303" pitchFamily="18" charset="0"/>
              </a:rPr>
              <a:t>Energy Data Sets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D4A3F377-234C-5118-0C89-A4870F290F67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2C3DE-2D4E-486D-AD00-DAB298E773D9}" type="slidenum">
              <a:rPr kumimoji="0" lang="fr-FR" sz="1600" b="1" i="0" u="none" strike="noStrike" kern="1200" cap="none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600" b="1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Image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B2317C40-ABF2-1273-5A0B-413C8DA7C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90" y="2491666"/>
            <a:ext cx="7549154" cy="3432056"/>
          </a:xfrm>
          <a:prstGeom prst="rect">
            <a:avLst/>
          </a:prstGeom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611B0578-9569-8985-064B-48A5BDC94ADC}"/>
              </a:ext>
            </a:extLst>
          </p:cNvPr>
          <p:cNvSpPr/>
          <p:nvPr/>
        </p:nvSpPr>
        <p:spPr>
          <a:xfrm>
            <a:off x="290728" y="1055763"/>
            <a:ext cx="11815134" cy="8561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 rtl="0">
              <a:lnSpc>
                <a:spcPct val="150000"/>
              </a:lnSpc>
              <a:buClrTx/>
            </a:pP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The Energy data set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ontology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provides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common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knowledge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representation of the </a:t>
            </a:r>
            <a:r>
              <a:rPr lang="fr-FR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context</a:t>
            </a:r>
            <a:r>
              <a:rPr lang="fr-FR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FR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fr-FR" kern="1200" spc="-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where</a:t>
            </a:r>
            <a:r>
              <a:rPr lang="fr-FR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the exchange of </a:t>
            </a:r>
            <a:r>
              <a:rPr lang="fr-FR" kern="1200" spc="-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energy</a:t>
            </a:r>
            <a:r>
              <a:rPr lang="fr-FR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data </a:t>
            </a:r>
            <a:r>
              <a:rPr lang="fr-FR" kern="1200" spc="-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takes</a:t>
            </a:r>
            <a:r>
              <a:rPr lang="fr-FR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place.</a:t>
            </a:r>
            <a:endParaRPr lang="fr-FR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378D07D-9167-125F-6D10-4A0FE1F410EB}"/>
              </a:ext>
            </a:extLst>
          </p:cNvPr>
          <p:cNvSpPr/>
          <p:nvPr/>
        </p:nvSpPr>
        <p:spPr>
          <a:xfrm>
            <a:off x="263370" y="2298345"/>
            <a:ext cx="3917160" cy="2827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" name="Picture 1" descr="Anemometer, atmospheric equipment, weather broadcast, weather forecast, weather  station icon - Download on Iconfinder">
            <a:extLst>
              <a:ext uri="{FF2B5EF4-FFF2-40B4-BE49-F238E27FC236}">
                <a16:creationId xmlns:a16="http://schemas.microsoft.com/office/drawing/2014/main" id="{549C1940-2C6A-68EB-B9F5-3C13305316D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21100" y="2345055"/>
            <a:ext cx="645570" cy="645570"/>
          </a:xfrm>
          <a:prstGeom prst="rect">
            <a:avLst/>
          </a:prstGeom>
          <a:ln w="0">
            <a:noFill/>
          </a:ln>
        </p:spPr>
      </p:pic>
      <p:sp>
        <p:nvSpPr>
          <p:cNvPr id="9" name="ZoneTexte 11">
            <a:extLst>
              <a:ext uri="{FF2B5EF4-FFF2-40B4-BE49-F238E27FC236}">
                <a16:creationId xmlns:a16="http://schemas.microsoft.com/office/drawing/2014/main" id="{1F62E787-87B1-22DB-BA95-CFF99CD35609}"/>
              </a:ext>
            </a:extLst>
          </p:cNvPr>
          <p:cNvSpPr/>
          <p:nvPr/>
        </p:nvSpPr>
        <p:spPr>
          <a:xfrm>
            <a:off x="1444620" y="2962006"/>
            <a:ext cx="1277100" cy="4374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200" b="1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en-US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Meteo Station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rtl="0">
              <a:buClrTx/>
            </a:pP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8F5EDC4F-CF94-24C8-59F6-BF92D116E138}"/>
              </a:ext>
            </a:extLst>
          </p:cNvPr>
          <p:cNvSpPr/>
          <p:nvPr/>
        </p:nvSpPr>
        <p:spPr>
          <a:xfrm>
            <a:off x="1260750" y="1955176"/>
            <a:ext cx="2123010" cy="3143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600" b="1" kern="1200" spc="-1" dirty="0">
                <a:solidFill>
                  <a:srgbClr val="00206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Technical Context</a:t>
            </a:r>
            <a:endParaRPr lang="fr-FR" sz="16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Solar panel Special Lineal color icon">
            <a:extLst>
              <a:ext uri="{FF2B5EF4-FFF2-40B4-BE49-F238E27FC236}">
                <a16:creationId xmlns:a16="http://schemas.microsoft.com/office/drawing/2014/main" id="{955B9307-BA75-E2E6-7C40-13D6FA15ED1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983215" y="2311783"/>
            <a:ext cx="645570" cy="645570"/>
          </a:xfrm>
          <a:prstGeom prst="rect">
            <a:avLst/>
          </a:prstGeom>
          <a:ln w="0"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7C377C8-357C-27BE-DAAE-FE4340942E1F}"/>
              </a:ext>
            </a:extLst>
          </p:cNvPr>
          <p:cNvSpPr/>
          <p:nvPr/>
        </p:nvSpPr>
        <p:spPr>
          <a:xfrm>
            <a:off x="240030" y="2491666"/>
            <a:ext cx="1176390" cy="252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200" b="1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Evaluation Point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ZoneTexte 11">
            <a:extLst>
              <a:ext uri="{FF2B5EF4-FFF2-40B4-BE49-F238E27FC236}">
                <a16:creationId xmlns:a16="http://schemas.microsoft.com/office/drawing/2014/main" id="{98E63D02-794A-F646-35BE-0B652858B55C}"/>
              </a:ext>
            </a:extLst>
          </p:cNvPr>
          <p:cNvSpPr/>
          <p:nvPr/>
        </p:nvSpPr>
        <p:spPr>
          <a:xfrm>
            <a:off x="2856360" y="2943301"/>
            <a:ext cx="1279530" cy="252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PV Plant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71851DF-4F45-AC77-9FBC-363342C726BE}"/>
              </a:ext>
            </a:extLst>
          </p:cNvPr>
          <p:cNvSpPr/>
          <p:nvPr/>
        </p:nvSpPr>
        <p:spPr>
          <a:xfrm>
            <a:off x="252165" y="3497070"/>
            <a:ext cx="707945" cy="252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200" b="1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Property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1C0BD3EA-E3F7-0554-1140-7F3328BA419A}"/>
              </a:ext>
            </a:extLst>
          </p:cNvPr>
          <p:cNvSpPr/>
          <p:nvPr/>
        </p:nvSpPr>
        <p:spPr>
          <a:xfrm>
            <a:off x="263370" y="4561215"/>
            <a:ext cx="484380" cy="252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200" b="1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Units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D5675992-3C65-3985-4CA6-62014F9372F7}"/>
              </a:ext>
            </a:extLst>
          </p:cNvPr>
          <p:cNvSpPr/>
          <p:nvPr/>
        </p:nvSpPr>
        <p:spPr>
          <a:xfrm>
            <a:off x="634620" y="3803055"/>
            <a:ext cx="1282770" cy="4374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en-US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Ambient Temperature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1">
            <a:extLst>
              <a:ext uri="{FF2B5EF4-FFF2-40B4-BE49-F238E27FC236}">
                <a16:creationId xmlns:a16="http://schemas.microsoft.com/office/drawing/2014/main" id="{1A135E75-55FF-BAD5-5C04-AE874A187AB7}"/>
              </a:ext>
            </a:extLst>
          </p:cNvPr>
          <p:cNvSpPr/>
          <p:nvPr/>
        </p:nvSpPr>
        <p:spPr>
          <a:xfrm>
            <a:off x="1804259" y="3899010"/>
            <a:ext cx="1199745" cy="252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en-US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Solar Irradiance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ZoneTexte 11">
            <a:extLst>
              <a:ext uri="{FF2B5EF4-FFF2-40B4-BE49-F238E27FC236}">
                <a16:creationId xmlns:a16="http://schemas.microsoft.com/office/drawing/2014/main" id="{4F74152E-117B-A64B-5337-3A7509CAC454}"/>
              </a:ext>
            </a:extLst>
          </p:cNvPr>
          <p:cNvSpPr/>
          <p:nvPr/>
        </p:nvSpPr>
        <p:spPr>
          <a:xfrm>
            <a:off x="2887230" y="3841395"/>
            <a:ext cx="1293030" cy="252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en-US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Energy Produced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1">
            <a:extLst>
              <a:ext uri="{FF2B5EF4-FFF2-40B4-BE49-F238E27FC236}">
                <a16:creationId xmlns:a16="http://schemas.microsoft.com/office/drawing/2014/main" id="{AED70E28-BC4D-A52B-E8BC-3314E7AB0375}"/>
              </a:ext>
            </a:extLst>
          </p:cNvPr>
          <p:cNvSpPr/>
          <p:nvPr/>
        </p:nvSpPr>
        <p:spPr>
          <a:xfrm>
            <a:off x="748830" y="4580385"/>
            <a:ext cx="1055430" cy="252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en-US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degree Celsius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6C6523-A39D-D9DC-3971-E2EEE4F61315}"/>
              </a:ext>
            </a:extLst>
          </p:cNvPr>
          <p:cNvSpPr/>
          <p:nvPr/>
        </p:nvSpPr>
        <p:spPr>
          <a:xfrm>
            <a:off x="3004005" y="4554471"/>
            <a:ext cx="1187730" cy="4374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67500" tIns="33750" rIns="67500" bIns="33750" numCol="1" spcCol="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Kilo Watt </a:t>
            </a:r>
            <a:r>
              <a:rPr lang="fr-FR" sz="1200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hour</a:t>
            </a:r>
            <a:r>
              <a:rPr lang="fr-FR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(kWh)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 20">
            <a:extLst>
              <a:ext uri="{FF2B5EF4-FFF2-40B4-BE49-F238E27FC236}">
                <a16:creationId xmlns:a16="http://schemas.microsoft.com/office/drawing/2014/main" id="{1EB62168-0119-0805-C095-24A37D01999C}"/>
              </a:ext>
            </a:extLst>
          </p:cNvPr>
          <p:cNvSpPr/>
          <p:nvPr/>
        </p:nvSpPr>
        <p:spPr>
          <a:xfrm>
            <a:off x="1747560" y="4533238"/>
            <a:ext cx="1334340" cy="43281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67500" tIns="33750" rIns="67500" bIns="33750" numCol="1" spcCol="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watts per square </a:t>
            </a:r>
            <a:r>
              <a:rPr lang="fr-FR" sz="1200" kern="1200" spc="-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meter</a:t>
            </a:r>
            <a:r>
              <a:rPr lang="fr-FR" sz="1200" kern="1200" spc="-1" dirty="0"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[W/m2]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3">
            <a:extLst>
              <a:ext uri="{FF2B5EF4-FFF2-40B4-BE49-F238E27FC236}">
                <a16:creationId xmlns:a16="http://schemas.microsoft.com/office/drawing/2014/main" id="{5A601CD6-E5E6-8C2A-13A1-B8EA57B9CF52}"/>
              </a:ext>
            </a:extLst>
          </p:cNvPr>
          <p:cNvSpPr/>
          <p:nvPr/>
        </p:nvSpPr>
        <p:spPr>
          <a:xfrm>
            <a:off x="1371180" y="5118476"/>
            <a:ext cx="2125440" cy="3143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defTabSz="685800" rtl="0">
              <a:buClrTx/>
            </a:pPr>
            <a:r>
              <a:rPr lang="en-US" sz="1600" b="1" kern="1200" spc="-1">
                <a:solidFill>
                  <a:srgbClr val="00206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Business Context</a:t>
            </a:r>
            <a:endParaRPr lang="fr-FR" sz="16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BCB7130B-7FFA-ABD7-6471-D3666D9D4460}"/>
              </a:ext>
            </a:extLst>
          </p:cNvPr>
          <p:cNvSpPr/>
          <p:nvPr/>
        </p:nvSpPr>
        <p:spPr>
          <a:xfrm>
            <a:off x="263370" y="5461645"/>
            <a:ext cx="3917160" cy="134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ZoneTexte 25">
            <a:extLst>
              <a:ext uri="{FF2B5EF4-FFF2-40B4-BE49-F238E27FC236}">
                <a16:creationId xmlns:a16="http://schemas.microsoft.com/office/drawing/2014/main" id="{8F553CEF-1F87-6022-42B4-829E323987DC}"/>
              </a:ext>
            </a:extLst>
          </p:cNvPr>
          <p:cNvSpPr/>
          <p:nvPr/>
        </p:nvSpPr>
        <p:spPr>
          <a:xfrm>
            <a:off x="630904" y="5998064"/>
            <a:ext cx="1386720" cy="252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Data Provider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25">
            <a:extLst>
              <a:ext uri="{FF2B5EF4-FFF2-40B4-BE49-F238E27FC236}">
                <a16:creationId xmlns:a16="http://schemas.microsoft.com/office/drawing/2014/main" id="{0796AE2C-6B55-CCDB-6E68-EBB14E746DDA}"/>
              </a:ext>
            </a:extLst>
          </p:cNvPr>
          <p:cNvSpPr/>
          <p:nvPr/>
        </p:nvSpPr>
        <p:spPr>
          <a:xfrm>
            <a:off x="2535754" y="6039644"/>
            <a:ext cx="1391310" cy="252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Service Provider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396F5AB-4A21-D754-EB51-C17584117C8D}"/>
              </a:ext>
            </a:extLst>
          </p:cNvPr>
          <p:cNvSpPr/>
          <p:nvPr/>
        </p:nvSpPr>
        <p:spPr>
          <a:xfrm>
            <a:off x="630904" y="6250244"/>
            <a:ext cx="1394010" cy="252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MAIA </a:t>
            </a:r>
            <a:r>
              <a:rPr lang="fr-FR" sz="1200" kern="1200" spc="-1" dirty="0" err="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Municipality</a:t>
            </a:r>
            <a:endParaRPr lang="fr-FR" sz="1200" kern="1200" spc="-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ZoneTexte 25">
            <a:extLst>
              <a:ext uri="{FF2B5EF4-FFF2-40B4-BE49-F238E27FC236}">
                <a16:creationId xmlns:a16="http://schemas.microsoft.com/office/drawing/2014/main" id="{50D361DD-5332-9835-E64C-87D4BC0D644E}"/>
              </a:ext>
            </a:extLst>
          </p:cNvPr>
          <p:cNvSpPr/>
          <p:nvPr/>
        </p:nvSpPr>
        <p:spPr>
          <a:xfrm>
            <a:off x="2535754" y="6290204"/>
            <a:ext cx="1396440" cy="252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Tecnalia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ZoneTexte 25">
            <a:extLst>
              <a:ext uri="{FF2B5EF4-FFF2-40B4-BE49-F238E27FC236}">
                <a16:creationId xmlns:a16="http://schemas.microsoft.com/office/drawing/2014/main" id="{584559FF-DB3C-A362-0618-C4466CACF62E}"/>
              </a:ext>
            </a:extLst>
          </p:cNvPr>
          <p:cNvSpPr/>
          <p:nvPr/>
        </p:nvSpPr>
        <p:spPr>
          <a:xfrm>
            <a:off x="630904" y="5752094"/>
            <a:ext cx="1390230" cy="252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Source Actor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ZoneTexte 25">
            <a:extLst>
              <a:ext uri="{FF2B5EF4-FFF2-40B4-BE49-F238E27FC236}">
                <a16:creationId xmlns:a16="http://schemas.microsoft.com/office/drawing/2014/main" id="{84CDC352-DABC-25FC-532C-53DC98B2B08E}"/>
              </a:ext>
            </a:extLst>
          </p:cNvPr>
          <p:cNvSpPr/>
          <p:nvPr/>
        </p:nvSpPr>
        <p:spPr>
          <a:xfrm>
            <a:off x="2535754" y="5788814"/>
            <a:ext cx="1392120" cy="252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t">
            <a:spAutoFit/>
          </a:bodyPr>
          <a:lstStyle/>
          <a:p>
            <a:pPr algn="ctr" defTabSz="685800" rtl="0">
              <a:buClrTx/>
            </a:pPr>
            <a:r>
              <a:rPr lang="fr-FR" sz="1200" kern="1200" spc="-1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Target Actor</a:t>
            </a:r>
            <a:endParaRPr lang="fr-FR" sz="1200" kern="1200" spc="-1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6" descr="Symbole de rayonnement solaire - Icônes gratuites">
            <a:extLst>
              <a:ext uri="{FF2B5EF4-FFF2-40B4-BE49-F238E27FC236}">
                <a16:creationId xmlns:a16="http://schemas.microsoft.com/office/drawing/2014/main" id="{89545DCE-3AC5-F6B4-4A95-97650EABD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56" b="23064"/>
          <a:stretch/>
        </p:blipFill>
        <p:spPr bwMode="auto">
          <a:xfrm>
            <a:off x="2077770" y="3352916"/>
            <a:ext cx="554040" cy="5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enewable energy - Free technology icons">
            <a:extLst>
              <a:ext uri="{FF2B5EF4-FFF2-40B4-BE49-F238E27FC236}">
                <a16:creationId xmlns:a16="http://schemas.microsoft.com/office/drawing/2014/main" id="{0C8EEB78-6ED0-9E92-1459-1CD895B1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48" y="3349878"/>
            <a:ext cx="443673" cy="44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raft Rubber Stamp Vector Illustration par Mahmudul-Hassan · Creative  Fabrica">
            <a:extLst>
              <a:ext uri="{FF2B5EF4-FFF2-40B4-BE49-F238E27FC236}">
                <a16:creationId xmlns:a16="http://schemas.microsoft.com/office/drawing/2014/main" id="{6771237D-470E-DB82-1CE4-CD3BA861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2952" r="12953" b="21206"/>
          <a:stretch/>
        </p:blipFill>
        <p:spPr bwMode="auto">
          <a:xfrm rot="1796295">
            <a:off x="11008613" y="2549735"/>
            <a:ext cx="915524" cy="3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8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EDF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FFC000"/>
      </a:accent4>
      <a:accent5>
        <a:srgbClr val="4BACC6"/>
      </a:accent5>
      <a:accent6>
        <a:srgbClr val="DE582E"/>
      </a:accent6>
      <a:hlink>
        <a:srgbClr val="0000FF"/>
      </a:hlink>
      <a:folHlink>
        <a:srgbClr val="68183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ine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9E3C51"/>
      </a:accent4>
      <a:accent5>
        <a:srgbClr val="5F3A68"/>
      </a:accent5>
      <a:accent6>
        <a:srgbClr val="FFC000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MEGA-X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MEGA-X">
  <a:themeElements>
    <a:clrScheme name="EDF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FFC000"/>
      </a:accent4>
      <a:accent5>
        <a:srgbClr val="4BACC6"/>
      </a:accent5>
      <a:accent6>
        <a:srgbClr val="DE582E"/>
      </a:accent6>
      <a:hlink>
        <a:srgbClr val="0000FF"/>
      </a:hlink>
      <a:folHlink>
        <a:srgbClr val="68183E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b86602-c071-4cf7-bb84-2492a4557bcc" xsi:nil="true"/>
    <lcf76f155ced4ddcb4097134ff3c332f xmlns="a6e311b0-a736-44f2-8925-8da4600e365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9B593AE3A6AC45BB2291F9489F5ABF" ma:contentTypeVersion="15" ma:contentTypeDescription="Crée un document." ma:contentTypeScope="" ma:versionID="575de3674fc252ada17d30eb11053b42">
  <xsd:schema xmlns:xsd="http://www.w3.org/2001/XMLSchema" xmlns:xs="http://www.w3.org/2001/XMLSchema" xmlns:p="http://schemas.microsoft.com/office/2006/metadata/properties" xmlns:ns2="a6e311b0-a736-44f2-8925-8da4600e3656" xmlns:ns3="b9b86602-c071-4cf7-bb84-2492a4557bcc" targetNamespace="http://schemas.microsoft.com/office/2006/metadata/properties" ma:root="true" ma:fieldsID="b2b9018090141c9bb7046822c56e0250" ns2:_="" ns3:_="">
    <xsd:import namespace="a6e311b0-a736-44f2-8925-8da4600e3656"/>
    <xsd:import namespace="b9b86602-c071-4cf7-bb84-2492a4557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311b0-a736-44f2-8925-8da4600e3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42f93913-bc41-4bc1-b92f-9f3e8e4be5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86602-c071-4cf7-bb84-2492a4557b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8aa0e05-2e06-4533-b215-ace0bb60e2a1}" ma:internalName="TaxCatchAll" ma:showField="CatchAllData" ma:web="b9b86602-c071-4cf7-bb84-2492a4557b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511CF-C606-4541-904D-BBD9E12D34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AABB25-DE55-49D3-AC2E-6D8FBA0BBE08}">
  <ds:schemaRefs>
    <ds:schemaRef ds:uri="a6e311b0-a736-44f2-8925-8da4600e3656"/>
    <ds:schemaRef ds:uri="b9b86602-c071-4cf7-bb84-2492a4557bc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23041D7-FDB2-4A87-8C65-E2ACF97A690E}">
  <ds:schemaRefs>
    <ds:schemaRef ds:uri="a6e311b0-a736-44f2-8925-8da4600e3656"/>
    <ds:schemaRef ds:uri="b9b86602-c071-4cf7-bb84-2492a4557b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28682</TotalTime>
  <Words>3577</Words>
  <Application>Microsoft Office PowerPoint</Application>
  <PresentationFormat>Grand écran</PresentationFormat>
  <Paragraphs>773</Paragraphs>
  <Slides>51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51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Consolas</vt:lpstr>
      <vt:lpstr>Georgia</vt:lpstr>
      <vt:lpstr>Source Sans Pro Black</vt:lpstr>
      <vt:lpstr>Symbol</vt:lpstr>
      <vt:lpstr>Times New Roman</vt:lpstr>
      <vt:lpstr>Wingdings</vt:lpstr>
      <vt:lpstr>Office Theme</vt:lpstr>
      <vt:lpstr>1_Office Theme</vt:lpstr>
      <vt:lpstr>1_OMEGA-X</vt:lpstr>
      <vt:lpstr>OMEGA-X</vt:lpstr>
      <vt:lpstr>Omega-X Common Semantic Data Model- Flexibility Application Ontology </vt:lpstr>
      <vt:lpstr>Omega-X Common Semantic Data Model- Flexibility Application Ontology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Omega-X Common Semantic Data Model- Flexibility Application Ontology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Omega-X Common Semantic Data Model- Flexibility Application Ontology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4.3 Meeting</dc:title>
  <dc:subject/>
  <dc:creator>javier.valino@atos.net</dc:creator>
  <dc:description/>
  <cp:lastModifiedBy>HANNOU Fatma Zohra</cp:lastModifiedBy>
  <cp:revision>67</cp:revision>
  <dcterms:created xsi:type="dcterms:W3CDTF">2015-03-30T13:24:37Z</dcterms:created>
  <dcterms:modified xsi:type="dcterms:W3CDTF">2024-03-26T14:49:47Z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0x0101007F9B593AE3A6AC45BB2291F9489F5ABF</vt:lpwstr>
  </property>
  <property fmtid="{D5CDD505-2E9C-101B-9397-08002B2CF9AE}" pid="3" name="MSIP_Label_2d26f538-337a-4593-a7e6-123667b1a538_ActionId">
    <vt:lpwstr>2afe2de4-132b-40a4-aa40-fbf775527019</vt:lpwstr>
  </property>
  <property fmtid="{D5CDD505-2E9C-101B-9397-08002B2CF9AE}" pid="4" name="MSIP_Label_2d26f538-337a-4593-a7e6-123667b1a538_ContentBits">
    <vt:lpwstr>0</vt:lpwstr>
  </property>
  <property fmtid="{D5CDD505-2E9C-101B-9397-08002B2CF9AE}" pid="5" name="MSIP_Label_2d26f538-337a-4593-a7e6-123667b1a538_Enabled">
    <vt:lpwstr>true</vt:lpwstr>
  </property>
  <property fmtid="{D5CDD505-2E9C-101B-9397-08002B2CF9AE}" pid="6" name="MSIP_Label_2d26f538-337a-4593-a7e6-123667b1a538_Method">
    <vt:lpwstr>Standard</vt:lpwstr>
  </property>
  <property fmtid="{D5CDD505-2E9C-101B-9397-08002B2CF9AE}" pid="7" name="MSIP_Label_2d26f538-337a-4593-a7e6-123667b1a538_Name">
    <vt:lpwstr>C1 Interne</vt:lpwstr>
  </property>
  <property fmtid="{D5CDD505-2E9C-101B-9397-08002B2CF9AE}" pid="8" name="MSIP_Label_2d26f538-337a-4593-a7e6-123667b1a538_SetDate">
    <vt:lpwstr>2023-01-23T12:27:13Z</vt:lpwstr>
  </property>
  <property fmtid="{D5CDD505-2E9C-101B-9397-08002B2CF9AE}" pid="9" name="MSIP_Label_2d26f538-337a-4593-a7e6-123667b1a538_SiteId">
    <vt:lpwstr>e242425b-70fc-44dc-9ddf-c21e304e6c80</vt:lpwstr>
  </property>
  <property fmtid="{D5CDD505-2E9C-101B-9397-08002B2CF9AE}" pid="10" name="MSIP_Label_e463cba9-5f6c-478d-9329-7b2295e4e8ed_ActionId">
    <vt:lpwstr>19484d9c-ef61-452d-9499-4363d53e29aa</vt:lpwstr>
  </property>
  <property fmtid="{D5CDD505-2E9C-101B-9397-08002B2CF9AE}" pid="11" name="MSIP_Label_e463cba9-5f6c-478d-9329-7b2295e4e8ed_ContentBits">
    <vt:lpwstr>0</vt:lpwstr>
  </property>
  <property fmtid="{D5CDD505-2E9C-101B-9397-08002B2CF9AE}" pid="12" name="MSIP_Label_e463cba9-5f6c-478d-9329-7b2295e4e8ed_Enabled">
    <vt:lpwstr>true</vt:lpwstr>
  </property>
  <property fmtid="{D5CDD505-2E9C-101B-9397-08002B2CF9AE}" pid="13" name="MSIP_Label_e463cba9-5f6c-478d-9329-7b2295e4e8ed_Method">
    <vt:lpwstr>Standard</vt:lpwstr>
  </property>
  <property fmtid="{D5CDD505-2E9C-101B-9397-08002B2CF9AE}" pid="14" name="MSIP_Label_e463cba9-5f6c-478d-9329-7b2295e4e8ed_Name">
    <vt:lpwstr>All Employees_2</vt:lpwstr>
  </property>
  <property fmtid="{D5CDD505-2E9C-101B-9397-08002B2CF9AE}" pid="15" name="MSIP_Label_e463cba9-5f6c-478d-9329-7b2295e4e8ed_SetDate">
    <vt:lpwstr>2022-04-21T07:50:51Z</vt:lpwstr>
  </property>
  <property fmtid="{D5CDD505-2E9C-101B-9397-08002B2CF9AE}" pid="16" name="MSIP_Label_e463cba9-5f6c-478d-9329-7b2295e4e8ed_SiteId">
    <vt:lpwstr>33440fc6-b7c7-412c-bb73-0e70b0198d5a</vt:lpwstr>
  </property>
  <property fmtid="{D5CDD505-2E9C-101B-9397-08002B2CF9AE}" pid="17" name="Notes">
    <vt:i4>1</vt:i4>
  </property>
  <property fmtid="{D5CDD505-2E9C-101B-9397-08002B2CF9AE}" pid="18" name="PresentationFormat">
    <vt:lpwstr>Grand écran</vt:lpwstr>
  </property>
  <property fmtid="{D5CDD505-2E9C-101B-9397-08002B2CF9AE}" pid="19" name="Slides">
    <vt:i4>10</vt:i4>
  </property>
  <property fmtid="{D5CDD505-2E9C-101B-9397-08002B2CF9AE}" pid="20" name="MediaServiceImageTags">
    <vt:lpwstr/>
  </property>
</Properties>
</file>